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8198aecc75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8198aecc75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8198aecc75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8198aecc75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8198aecc75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8198aecc75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8198aecc75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8198aecc75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818cac8da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818cac8da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8198aecc7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8198aecc7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8198aecc7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8198aecc7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8198aecc75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8198aecc7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8198aecc75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198aecc75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8198aecc75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8198aecc75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8198aecc75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198aecc75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8198aecc7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8198aecc7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en.wikipedia.org/wiki/Soybean#cite_note-3" TargetMode="External"/><Relationship Id="rId4" Type="http://schemas.openxmlformats.org/officeDocument/2006/relationships/hyperlink" Target="https://en.wikipedia.org/wiki/Mung_bean#cite_note-2" TargetMode="External"/><Relationship Id="rId5" Type="http://schemas.openxmlformats.org/officeDocument/2006/relationships/hyperlink" Target="https://en.wikipedia.org/wiki/Mung_bean#cite_note-brief-3" TargetMode="External"/><Relationship Id="rId6" Type="http://schemas.openxmlformats.org/officeDocument/2006/relationships/hyperlink" Target="https://en.wikipedia.org/wiki/Mung_bean#cite_note-vocab-4"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6.png"/><Relationship Id="rId13" Type="http://schemas.openxmlformats.org/officeDocument/2006/relationships/image" Target="../media/image8.png"/><Relationship Id="rId12"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0.png"/><Relationship Id="rId9" Type="http://schemas.openxmlformats.org/officeDocument/2006/relationships/image" Target="../media/image9.png"/><Relationship Id="rId15" Type="http://schemas.openxmlformats.org/officeDocument/2006/relationships/image" Target="../media/image7.png"/><Relationship Id="rId1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11.png"/><Relationship Id="rId8"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3067575"/>
            <a:ext cx="85206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Please add more attractive image like Gleam Products</a:t>
            </a:r>
            <a:br>
              <a:rPr lang="en" sz="1400"/>
            </a:br>
            <a:r>
              <a:rPr lang="en" sz="1400"/>
              <a:t>The Slider Should Read </a:t>
            </a:r>
            <a:br>
              <a:rPr lang="en" sz="1400"/>
            </a:br>
            <a:r>
              <a:rPr lang="en" sz="1400"/>
              <a:t>1. Quality and Accreditation</a:t>
            </a:r>
            <a:endParaRPr sz="1400"/>
          </a:p>
          <a:p>
            <a:pPr indent="0" lvl="0" marL="0" rtl="0" algn="l">
              <a:spcBef>
                <a:spcPts val="0"/>
              </a:spcBef>
              <a:spcAft>
                <a:spcPts val="0"/>
              </a:spcAft>
              <a:buNone/>
            </a:pPr>
            <a:r>
              <a:rPr lang="en" sz="1400"/>
              <a:t>2. Globally Trusted</a:t>
            </a:r>
            <a:endParaRPr sz="1400"/>
          </a:p>
          <a:p>
            <a:pPr indent="0" lvl="0" marL="0" rtl="0" algn="l">
              <a:spcBef>
                <a:spcPts val="0"/>
              </a:spcBef>
              <a:spcAft>
                <a:spcPts val="0"/>
              </a:spcAft>
              <a:buNone/>
            </a:pPr>
            <a:r>
              <a:rPr lang="en" sz="1400"/>
              <a:t>3. Best Price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*Need to Add ( Certifications )</a:t>
            </a:r>
            <a:endParaRPr sz="1400"/>
          </a:p>
        </p:txBody>
      </p:sp>
      <p:pic>
        <p:nvPicPr>
          <p:cNvPr id="56" name="Google Shape;56;p13"/>
          <p:cNvPicPr preferRelativeResize="0"/>
          <p:nvPr/>
        </p:nvPicPr>
        <p:blipFill>
          <a:blip r:embed="rId3">
            <a:alphaModFix/>
          </a:blip>
          <a:stretch>
            <a:fillRect/>
          </a:stretch>
        </p:blipFill>
        <p:spPr>
          <a:xfrm>
            <a:off x="457200" y="0"/>
            <a:ext cx="8229600" cy="298414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txBox="1"/>
          <p:nvPr>
            <p:ph idx="1" type="body"/>
          </p:nvPr>
        </p:nvSpPr>
        <p:spPr>
          <a:xfrm>
            <a:off x="311700" y="3169500"/>
            <a:ext cx="8520600" cy="1399500"/>
          </a:xfrm>
          <a:prstGeom prst="rect">
            <a:avLst/>
          </a:prstGeom>
          <a:solidFill>
            <a:srgbClr val="FFFF00"/>
          </a:solidFill>
        </p:spPr>
        <p:txBody>
          <a:bodyPr anchorCtr="0" anchor="t" bIns="91425" lIns="91425" spcFirstLastPara="1" rIns="91425" wrap="square" tIns="91425">
            <a:noAutofit/>
          </a:bodyPr>
          <a:lstStyle/>
          <a:p>
            <a:pPr indent="0" lvl="0" marL="0" rtl="0" algn="l">
              <a:spcBef>
                <a:spcPts val="0"/>
              </a:spcBef>
              <a:spcAft>
                <a:spcPts val="1600"/>
              </a:spcAft>
              <a:buNone/>
            </a:pPr>
            <a:r>
              <a:rPr lang="en"/>
              <a:t>Please Note : After the Sesame Seeds the content is suppose to be in Exprt and Import Page: </a:t>
            </a:r>
            <a:endParaRPr/>
          </a:p>
        </p:txBody>
      </p:sp>
      <p:pic>
        <p:nvPicPr>
          <p:cNvPr id="126" name="Google Shape;126;p22"/>
          <p:cNvPicPr preferRelativeResize="0"/>
          <p:nvPr/>
        </p:nvPicPr>
        <p:blipFill>
          <a:blip r:embed="rId3">
            <a:alphaModFix/>
          </a:blip>
          <a:stretch>
            <a:fillRect/>
          </a:stretch>
        </p:blipFill>
        <p:spPr>
          <a:xfrm>
            <a:off x="457200" y="0"/>
            <a:ext cx="8229600" cy="30212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3"/>
          <p:cNvSpPr txBox="1"/>
          <p:nvPr>
            <p:ph idx="1" type="body"/>
          </p:nvPr>
        </p:nvSpPr>
        <p:spPr>
          <a:xfrm>
            <a:off x="311700" y="2571750"/>
            <a:ext cx="8520600" cy="199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About Us: KIA Trading is an ISO Certified , Ameda Listed, FSSAI approved, </a:t>
            </a:r>
            <a:r>
              <a:rPr lang="en" sz="1400"/>
              <a:t>recognized by the Govt of India</a:t>
            </a:r>
            <a:r>
              <a:rPr lang="en" sz="1400"/>
              <a:t> international exporter and importer.  </a:t>
            </a:r>
            <a:endParaRPr sz="1400"/>
          </a:p>
        </p:txBody>
      </p:sp>
      <p:pic>
        <p:nvPicPr>
          <p:cNvPr id="133" name="Google Shape;133;p23"/>
          <p:cNvPicPr preferRelativeResize="0"/>
          <p:nvPr/>
        </p:nvPicPr>
        <p:blipFill>
          <a:blip r:embed="rId3">
            <a:alphaModFix/>
          </a:blip>
          <a:stretch>
            <a:fillRect/>
          </a:stretch>
        </p:blipFill>
        <p:spPr>
          <a:xfrm>
            <a:off x="0" y="95802"/>
            <a:ext cx="9144001" cy="232899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Footer Design</a:t>
            </a:r>
            <a:endParaRPr/>
          </a:p>
        </p:txBody>
      </p:sp>
      <p:sp>
        <p:nvSpPr>
          <p:cNvPr id="139" name="Google Shape;139;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0" name="Google Shape;140;p24"/>
          <p:cNvPicPr preferRelativeResize="0"/>
          <p:nvPr/>
        </p:nvPicPr>
        <p:blipFill>
          <a:blip r:embed="rId3">
            <a:alphaModFix/>
          </a:blip>
          <a:stretch>
            <a:fillRect/>
          </a:stretch>
        </p:blipFill>
        <p:spPr>
          <a:xfrm>
            <a:off x="0" y="973910"/>
            <a:ext cx="9143997" cy="319567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5"/>
          <p:cNvSpPr txBox="1"/>
          <p:nvPr>
            <p:ph idx="1" type="body"/>
          </p:nvPr>
        </p:nvSpPr>
        <p:spPr>
          <a:xfrm>
            <a:off x="311700" y="2019700"/>
            <a:ext cx="2615100" cy="25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Very Similar Footers : </a:t>
            </a:r>
            <a:br>
              <a:rPr lang="en" sz="1200"/>
            </a:br>
            <a:r>
              <a:rPr lang="en" sz="1200"/>
              <a:t>Privacy Policy </a:t>
            </a:r>
            <a:br>
              <a:rPr lang="en" sz="1200"/>
            </a:br>
            <a:r>
              <a:rPr lang="en" sz="1200"/>
              <a:t>Terms of Use </a:t>
            </a:r>
            <a:br>
              <a:rPr lang="en" sz="1200"/>
            </a:br>
            <a:br>
              <a:rPr lang="en" sz="1200"/>
            </a:br>
            <a:r>
              <a:rPr lang="en" sz="1200"/>
              <a:t>Useful Links </a:t>
            </a:r>
            <a:br>
              <a:rPr lang="en" sz="1200"/>
            </a:br>
            <a:r>
              <a:rPr lang="en" sz="1200"/>
              <a:t>Home </a:t>
            </a:r>
            <a:br>
              <a:rPr lang="en" sz="1200"/>
            </a:br>
            <a:r>
              <a:rPr lang="en" sz="1200"/>
              <a:t>Our Company </a:t>
            </a:r>
            <a:br>
              <a:rPr lang="en" sz="1200"/>
            </a:br>
            <a:r>
              <a:rPr lang="en" sz="1200"/>
              <a:t>CSR </a:t>
            </a:r>
            <a:br>
              <a:rPr lang="en" sz="1200"/>
            </a:br>
            <a:r>
              <a:rPr lang="en" sz="1200"/>
              <a:t>Certifications </a:t>
            </a:r>
            <a:br>
              <a:rPr lang="en" sz="1200"/>
            </a:br>
            <a:r>
              <a:rPr lang="en" sz="1200"/>
              <a:t>Awards</a:t>
            </a:r>
            <a:br>
              <a:rPr lang="en" sz="1200"/>
            </a:br>
            <a:r>
              <a:rPr lang="en" sz="1200"/>
              <a:t>Exports &amp; Imports  (We deal in)</a:t>
            </a:r>
            <a:br>
              <a:rPr lang="en" sz="1200"/>
            </a:br>
            <a:r>
              <a:rPr lang="en" sz="1200"/>
              <a:t>FAQ</a:t>
            </a:r>
            <a:br>
              <a:rPr lang="en" sz="1200"/>
            </a:br>
            <a:endParaRPr sz="1200"/>
          </a:p>
          <a:p>
            <a:pPr indent="0" lvl="0" marL="0" rtl="0" algn="l">
              <a:spcBef>
                <a:spcPts val="1600"/>
              </a:spcBef>
              <a:spcAft>
                <a:spcPts val="1600"/>
              </a:spcAft>
              <a:buNone/>
            </a:pPr>
            <a:br>
              <a:rPr lang="en" sz="1200"/>
            </a:br>
            <a:br>
              <a:rPr lang="en" sz="1200"/>
            </a:br>
            <a:endParaRPr sz="1200"/>
          </a:p>
        </p:txBody>
      </p:sp>
      <p:pic>
        <p:nvPicPr>
          <p:cNvPr id="146" name="Google Shape;146;p25"/>
          <p:cNvPicPr preferRelativeResize="0"/>
          <p:nvPr/>
        </p:nvPicPr>
        <p:blipFill>
          <a:blip r:embed="rId3">
            <a:alphaModFix/>
          </a:blip>
          <a:stretch>
            <a:fillRect/>
          </a:stretch>
        </p:blipFill>
        <p:spPr>
          <a:xfrm>
            <a:off x="0" y="190125"/>
            <a:ext cx="9097597" cy="1715850"/>
          </a:xfrm>
          <a:prstGeom prst="rect">
            <a:avLst/>
          </a:prstGeom>
          <a:noFill/>
          <a:ln>
            <a:noFill/>
          </a:ln>
        </p:spPr>
      </p:pic>
      <p:sp>
        <p:nvSpPr>
          <p:cNvPr id="147" name="Google Shape;147;p25"/>
          <p:cNvSpPr txBox="1"/>
          <p:nvPr/>
        </p:nvSpPr>
        <p:spPr>
          <a:xfrm>
            <a:off x="5546700" y="2109450"/>
            <a:ext cx="3550800" cy="27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Contact Us:</a:t>
            </a:r>
            <a:br>
              <a:rPr lang="en" sz="1200"/>
            </a:br>
            <a:r>
              <a:rPr lang="en" sz="1200"/>
              <a:t>KIA Trading </a:t>
            </a:r>
            <a:endParaRPr sz="1200"/>
          </a:p>
          <a:p>
            <a:pPr indent="0" lvl="0" marL="0" rtl="0" algn="l">
              <a:spcBef>
                <a:spcPts val="0"/>
              </a:spcBef>
              <a:spcAft>
                <a:spcPts val="0"/>
              </a:spcAft>
              <a:buNone/>
            </a:pPr>
            <a:r>
              <a:rPr lang="en" sz="1200"/>
              <a:t>Myanmar</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 sz="1200"/>
              <a:t>128,KIA Trading </a:t>
            </a:r>
            <a:endParaRPr sz="1200"/>
          </a:p>
          <a:p>
            <a:pPr indent="0" lvl="0" marL="0" rtl="0" algn="l">
              <a:spcBef>
                <a:spcPts val="0"/>
              </a:spcBef>
              <a:spcAft>
                <a:spcPts val="0"/>
              </a:spcAft>
              <a:buClr>
                <a:schemeClr val="dk1"/>
              </a:buClr>
              <a:buSzPts val="1100"/>
              <a:buFont typeface="Arial"/>
              <a:buNone/>
            </a:pPr>
            <a:r>
              <a:rPr lang="en" sz="1200"/>
              <a:t>B-8, Winsway Complex</a:t>
            </a:r>
            <a:endParaRPr sz="1200"/>
          </a:p>
          <a:p>
            <a:pPr indent="0" lvl="0" marL="0" rtl="0" algn="l">
              <a:spcBef>
                <a:spcPts val="0"/>
              </a:spcBef>
              <a:spcAft>
                <a:spcPts val="0"/>
              </a:spcAft>
              <a:buClr>
                <a:schemeClr val="dk1"/>
              </a:buClr>
              <a:buSzPts val="1100"/>
              <a:buFont typeface="Arial"/>
              <a:buNone/>
            </a:pPr>
            <a:r>
              <a:rPr lang="en" sz="1200"/>
              <a:t>Old Police Lane,</a:t>
            </a:r>
            <a:endParaRPr sz="1200"/>
          </a:p>
          <a:p>
            <a:pPr indent="0" lvl="0" marL="0" rtl="0" algn="l">
              <a:spcBef>
                <a:spcPts val="0"/>
              </a:spcBef>
              <a:spcAft>
                <a:spcPts val="0"/>
              </a:spcAft>
              <a:buClr>
                <a:schemeClr val="dk1"/>
              </a:buClr>
              <a:buSzPts val="1100"/>
              <a:buFont typeface="Arial"/>
              <a:buNone/>
            </a:pPr>
            <a:r>
              <a:rPr lang="en" sz="1200"/>
              <a:t>Andheri east</a:t>
            </a:r>
            <a:endParaRPr sz="1200"/>
          </a:p>
          <a:p>
            <a:pPr indent="0" lvl="0" marL="0" rtl="0" algn="l">
              <a:spcBef>
                <a:spcPts val="0"/>
              </a:spcBef>
              <a:spcAft>
                <a:spcPts val="0"/>
              </a:spcAft>
              <a:buClr>
                <a:schemeClr val="dk1"/>
              </a:buClr>
              <a:buSzPts val="1100"/>
              <a:buFont typeface="Arial"/>
              <a:buNone/>
            </a:pPr>
            <a:r>
              <a:rPr lang="en" sz="1200"/>
              <a:t>Mumbai 400069.</a:t>
            </a:r>
            <a:endParaRPr sz="1200"/>
          </a:p>
          <a:p>
            <a:pPr indent="0" lvl="0" marL="0" rtl="0" algn="l">
              <a:spcBef>
                <a:spcPts val="0"/>
              </a:spcBef>
              <a:spcAft>
                <a:spcPts val="0"/>
              </a:spcAft>
              <a:buClr>
                <a:schemeClr val="dk1"/>
              </a:buClr>
              <a:buSzPts val="1100"/>
              <a:buFont typeface="Arial"/>
              <a:buNone/>
            </a:pPr>
            <a:r>
              <a:rPr lang="en" sz="1200"/>
              <a:t>Near Andheri Court</a:t>
            </a:r>
            <a:endParaRPr sz="1200"/>
          </a:p>
          <a:p>
            <a:pPr indent="0" lvl="0" marL="0" rtl="0" algn="l">
              <a:spcBef>
                <a:spcPts val="0"/>
              </a:spcBef>
              <a:spcAft>
                <a:spcPts val="0"/>
              </a:spcAft>
              <a:buNone/>
            </a:pPr>
            <a:r>
              <a:t/>
            </a:r>
            <a:endParaRPr sz="1200"/>
          </a:p>
          <a:p>
            <a:pPr indent="0" lvl="0" marL="0" rtl="0" algn="l">
              <a:spcBef>
                <a:spcPts val="0"/>
              </a:spcBef>
              <a:spcAft>
                <a:spcPts val="0"/>
              </a:spcAft>
              <a:buClr>
                <a:schemeClr val="dk1"/>
              </a:buClr>
              <a:buSzPts val="1100"/>
              <a:buFont typeface="Arial"/>
              <a:buNone/>
            </a:pPr>
            <a:r>
              <a:rPr lang="en" sz="1200"/>
              <a:t>Ph No: +91-            </a:t>
            </a:r>
            <a:endParaRPr sz="1200"/>
          </a:p>
          <a:p>
            <a:pPr indent="0" lvl="0" marL="0" rtl="0" algn="l">
              <a:spcBef>
                <a:spcPts val="0"/>
              </a:spcBef>
              <a:spcAft>
                <a:spcPts val="0"/>
              </a:spcAft>
              <a:buClr>
                <a:schemeClr val="dk1"/>
              </a:buClr>
              <a:buSzPts val="1100"/>
              <a:buFont typeface="Arial"/>
              <a:buNone/>
            </a:pPr>
            <a:r>
              <a:rPr lang="en" sz="1200"/>
              <a:t>+91-</a:t>
            </a:r>
            <a:endParaRPr sz="1200"/>
          </a:p>
          <a:p>
            <a:pPr indent="0" lvl="0" marL="0" rtl="0" algn="l">
              <a:spcBef>
                <a:spcPts val="0"/>
              </a:spcBef>
              <a:spcAft>
                <a:spcPts val="0"/>
              </a:spcAft>
              <a:buClr>
                <a:schemeClr val="dk1"/>
              </a:buClr>
              <a:buSzPts val="1100"/>
              <a:buFont typeface="Arial"/>
              <a:buNone/>
            </a:pPr>
            <a:r>
              <a:rPr lang="en" sz="1200"/>
              <a:t>Email - customercare@kitrading.co</a:t>
            </a:r>
            <a:endParaRPr/>
          </a:p>
          <a:p>
            <a:pPr indent="0" lvl="0" marL="0" rtl="0" algn="l">
              <a:spcBef>
                <a:spcPts val="0"/>
              </a:spcBef>
              <a:spcAft>
                <a:spcPts val="0"/>
              </a:spcAft>
              <a:buNone/>
            </a:pPr>
            <a:r>
              <a:rPr lang="en" sz="1200"/>
              <a:t>Facebook </a:t>
            </a:r>
            <a:br>
              <a:rPr lang="en" sz="1200"/>
            </a:br>
            <a:r>
              <a:rPr lang="en" sz="1200"/>
              <a:t>Linkedin</a:t>
            </a:r>
            <a:br>
              <a:rPr lang="en" sz="1200"/>
            </a:br>
            <a:r>
              <a:rPr lang="en" sz="1200"/>
              <a:t>Twitter</a:t>
            </a:r>
            <a:br>
              <a:rPr lang="en" sz="1200"/>
            </a:br>
            <a:r>
              <a:rPr lang="en" sz="1200"/>
              <a:t>Instagram </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txBox="1"/>
          <p:nvPr>
            <p:ph idx="1" type="body"/>
          </p:nvPr>
        </p:nvSpPr>
        <p:spPr>
          <a:xfrm>
            <a:off x="311700" y="3175225"/>
            <a:ext cx="8520600" cy="1393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Please Replace Fineline with KIA Trading </a:t>
            </a:r>
            <a:endParaRPr/>
          </a:p>
        </p:txBody>
      </p:sp>
      <p:pic>
        <p:nvPicPr>
          <p:cNvPr id="63" name="Google Shape;63;p14"/>
          <p:cNvPicPr preferRelativeResize="0"/>
          <p:nvPr/>
        </p:nvPicPr>
        <p:blipFill>
          <a:blip r:embed="rId3">
            <a:alphaModFix/>
          </a:blip>
          <a:stretch>
            <a:fillRect/>
          </a:stretch>
        </p:blipFill>
        <p:spPr>
          <a:xfrm>
            <a:off x="166200" y="0"/>
            <a:ext cx="8520602" cy="2841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txBox="1"/>
          <p:nvPr>
            <p:ph idx="1" type="body"/>
          </p:nvPr>
        </p:nvSpPr>
        <p:spPr>
          <a:xfrm>
            <a:off x="311700" y="2961700"/>
            <a:ext cx="8520600" cy="160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Add Corporate Social </a:t>
            </a:r>
            <a:r>
              <a:rPr lang="en"/>
              <a:t>Responsibility (CSR)</a:t>
            </a:r>
            <a:r>
              <a:rPr lang="en"/>
              <a:t> Page instead of Products </a:t>
            </a:r>
            <a:endParaRPr/>
          </a:p>
          <a:p>
            <a:pPr indent="0" lvl="0" marL="0" rtl="0" algn="l">
              <a:spcBef>
                <a:spcPts val="1600"/>
              </a:spcBef>
              <a:spcAft>
                <a:spcPts val="1600"/>
              </a:spcAft>
              <a:buNone/>
            </a:pPr>
            <a:r>
              <a:t/>
            </a:r>
            <a:endParaRPr/>
          </a:p>
        </p:txBody>
      </p:sp>
      <p:pic>
        <p:nvPicPr>
          <p:cNvPr id="70" name="Google Shape;70;p15"/>
          <p:cNvPicPr preferRelativeResize="0"/>
          <p:nvPr/>
        </p:nvPicPr>
        <p:blipFill>
          <a:blip r:embed="rId3">
            <a:alphaModFix/>
          </a:blip>
          <a:stretch>
            <a:fillRect/>
          </a:stretch>
        </p:blipFill>
        <p:spPr>
          <a:xfrm>
            <a:off x="457200" y="0"/>
            <a:ext cx="8229600" cy="28688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txBox="1"/>
          <p:nvPr>
            <p:ph idx="1" type="body"/>
          </p:nvPr>
        </p:nvSpPr>
        <p:spPr>
          <a:xfrm>
            <a:off x="311700" y="2953800"/>
            <a:ext cx="8520600" cy="20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Drop downs </a:t>
            </a:r>
            <a:br>
              <a:rPr lang="en" sz="1200"/>
            </a:br>
            <a:r>
              <a:rPr lang="en" sz="1200"/>
              <a:t>1. Rice </a:t>
            </a:r>
            <a:br>
              <a:rPr lang="en" sz="1200"/>
            </a:br>
            <a:r>
              <a:rPr lang="en" sz="1200"/>
              <a:t>2. Spices </a:t>
            </a:r>
            <a:br>
              <a:rPr lang="en" sz="1200"/>
            </a:br>
            <a:r>
              <a:rPr lang="en" sz="1200"/>
              <a:t>3. Oil </a:t>
            </a:r>
            <a:br>
              <a:rPr lang="en" sz="1200"/>
            </a:br>
            <a:r>
              <a:rPr lang="en" sz="1200"/>
              <a:t>4. Pulses </a:t>
            </a:r>
            <a:br>
              <a:rPr lang="en" sz="1200"/>
            </a:br>
            <a:r>
              <a:rPr lang="en" sz="1200"/>
              <a:t>5. Fruits and Vegetables  </a:t>
            </a:r>
            <a:br>
              <a:rPr lang="en" sz="1200"/>
            </a:br>
            <a:r>
              <a:rPr lang="en" sz="1200"/>
              <a:t>6. Green House </a:t>
            </a:r>
            <a:br>
              <a:rPr lang="en" sz="1200"/>
            </a:br>
            <a:r>
              <a:rPr lang="en" sz="1200"/>
              <a:t>7. Solar </a:t>
            </a:r>
            <a:br>
              <a:rPr lang="en" sz="1200"/>
            </a:br>
            <a:endParaRPr sz="1200"/>
          </a:p>
        </p:txBody>
      </p:sp>
      <p:pic>
        <p:nvPicPr>
          <p:cNvPr id="77" name="Google Shape;77;p16"/>
          <p:cNvPicPr preferRelativeResize="0"/>
          <p:nvPr/>
        </p:nvPicPr>
        <p:blipFill>
          <a:blip r:embed="rId3">
            <a:alphaModFix/>
          </a:blip>
          <a:stretch>
            <a:fillRect/>
          </a:stretch>
        </p:blipFill>
        <p:spPr>
          <a:xfrm>
            <a:off x="457200" y="0"/>
            <a:ext cx="8229600" cy="2771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176325"/>
            <a:ext cx="8520600" cy="44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Export Listings Page ( for all the drop down )</a:t>
            </a:r>
            <a:endParaRPr sz="1800"/>
          </a:p>
        </p:txBody>
      </p:sp>
      <p:sp>
        <p:nvSpPr>
          <p:cNvPr id="83" name="Google Shape;83;p17"/>
          <p:cNvSpPr txBox="1"/>
          <p:nvPr>
            <p:ph idx="1" type="body"/>
          </p:nvPr>
        </p:nvSpPr>
        <p:spPr>
          <a:xfrm>
            <a:off x="311700" y="661175"/>
            <a:ext cx="8520600" cy="390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4" name="Google Shape;84;p17"/>
          <p:cNvPicPr preferRelativeResize="0"/>
          <p:nvPr/>
        </p:nvPicPr>
        <p:blipFill>
          <a:blip r:embed="rId3">
            <a:alphaModFix/>
          </a:blip>
          <a:stretch>
            <a:fillRect/>
          </a:stretch>
        </p:blipFill>
        <p:spPr>
          <a:xfrm>
            <a:off x="349550" y="661175"/>
            <a:ext cx="7845751" cy="40750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ph idx="1" type="body"/>
          </p:nvPr>
        </p:nvSpPr>
        <p:spPr>
          <a:xfrm>
            <a:off x="311700" y="197025"/>
            <a:ext cx="8520600" cy="491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Export and Import : (Will share more Details )</a:t>
            </a:r>
            <a:br>
              <a:rPr lang="en" sz="1000"/>
            </a:br>
            <a:r>
              <a:rPr lang="en" sz="1000"/>
              <a:t>Rice : All types of rice Available </a:t>
            </a:r>
            <a:br>
              <a:rPr lang="en" sz="1000"/>
            </a:br>
            <a:r>
              <a:rPr lang="en" sz="1000"/>
              <a:t>Green Vegetables and Fruits </a:t>
            </a:r>
            <a:br>
              <a:rPr lang="en" sz="1000"/>
            </a:br>
            <a:endParaRPr sz="1000"/>
          </a:p>
          <a:p>
            <a:pPr indent="0" lvl="0" marL="0" rtl="0" algn="l">
              <a:spcBef>
                <a:spcPts val="1600"/>
              </a:spcBef>
              <a:spcAft>
                <a:spcPts val="0"/>
              </a:spcAft>
              <a:buNone/>
            </a:pPr>
            <a:r>
              <a:t/>
            </a:r>
            <a:endParaRPr sz="1000">
              <a:solidFill>
                <a:srgbClr val="222222"/>
              </a:solidFill>
              <a:highlight>
                <a:srgbClr val="FFFFFF"/>
              </a:highlight>
            </a:endParaRPr>
          </a:p>
          <a:p>
            <a:pPr indent="0" lvl="0" marL="0" rtl="0" algn="l">
              <a:spcBef>
                <a:spcPts val="1600"/>
              </a:spcBef>
              <a:spcAft>
                <a:spcPts val="0"/>
              </a:spcAft>
              <a:buNone/>
            </a:pPr>
            <a:r>
              <a:t/>
            </a:r>
            <a:endParaRPr sz="1000">
              <a:solidFill>
                <a:srgbClr val="222222"/>
              </a:solidFill>
              <a:highlight>
                <a:srgbClr val="FFFFFF"/>
              </a:highlight>
            </a:endParaRPr>
          </a:p>
          <a:p>
            <a:pPr indent="0" lvl="0" marL="0" rtl="0" algn="l">
              <a:spcBef>
                <a:spcPts val="1600"/>
              </a:spcBef>
              <a:spcAft>
                <a:spcPts val="0"/>
              </a:spcAft>
              <a:buNone/>
            </a:pPr>
            <a:r>
              <a:t/>
            </a:r>
            <a:endParaRPr sz="1000">
              <a:solidFill>
                <a:srgbClr val="222222"/>
              </a:solidFill>
              <a:highlight>
                <a:srgbClr val="FFFFFF"/>
              </a:highlight>
            </a:endParaRPr>
          </a:p>
          <a:p>
            <a:pPr indent="0" lvl="0" marL="0" rtl="0" algn="l">
              <a:spcBef>
                <a:spcPts val="1600"/>
              </a:spcBef>
              <a:spcAft>
                <a:spcPts val="0"/>
              </a:spcAft>
              <a:buNone/>
            </a:pPr>
            <a:r>
              <a:t/>
            </a:r>
            <a:endParaRPr sz="1000">
              <a:solidFill>
                <a:srgbClr val="222222"/>
              </a:solidFill>
              <a:highlight>
                <a:srgbClr val="FFFFFF"/>
              </a:highlight>
            </a:endParaRPr>
          </a:p>
          <a:p>
            <a:pPr indent="0" lvl="0" marL="0" rtl="0" algn="l">
              <a:spcBef>
                <a:spcPts val="1600"/>
              </a:spcBef>
              <a:spcAft>
                <a:spcPts val="0"/>
              </a:spcAft>
              <a:buNone/>
            </a:pPr>
            <a:r>
              <a:t/>
            </a:r>
            <a:endParaRPr sz="1000">
              <a:solidFill>
                <a:srgbClr val="222222"/>
              </a:solidFill>
              <a:highlight>
                <a:srgbClr val="FFFFFF"/>
              </a:highlight>
            </a:endParaRPr>
          </a:p>
          <a:p>
            <a:pPr indent="0" lvl="0" marL="0" rtl="0" algn="l">
              <a:spcBef>
                <a:spcPts val="1600"/>
              </a:spcBef>
              <a:spcAft>
                <a:spcPts val="0"/>
              </a:spcAft>
              <a:buNone/>
            </a:pPr>
            <a:r>
              <a:rPr lang="en" sz="1000">
                <a:solidFill>
                  <a:srgbClr val="222222"/>
                </a:solidFill>
                <a:highlight>
                  <a:srgbClr val="FFFFFF"/>
                </a:highlight>
              </a:rPr>
              <a:t>Sesame Seeds ( Black Thil )</a:t>
            </a:r>
            <a:r>
              <a:rPr lang="en" sz="1000">
                <a:solidFill>
                  <a:srgbClr val="666666"/>
                </a:solidFill>
                <a:highlight>
                  <a:srgbClr val="FFFFFF"/>
                </a:highlight>
              </a:rPr>
              <a:t>The black sesame seed is less common and has a more concentrated flavor than other sesame seeds. Black sesame seeds are especially good on salmon and other fish.The natural black sesame seeds which we offer are carefully cleaned. We also offer two qualities of black sesame seeds – General and Z-Black (deep black), both are color-sorted and hence does not include white seeds</a:t>
            </a:r>
            <a:br>
              <a:rPr lang="en" sz="1000">
                <a:solidFill>
                  <a:srgbClr val="666666"/>
                </a:solidFill>
                <a:highlight>
                  <a:srgbClr val="FFFFFF"/>
                </a:highlight>
              </a:rPr>
            </a:br>
            <a:br>
              <a:rPr lang="en" sz="1000"/>
            </a:br>
            <a:r>
              <a:rPr lang="en" sz="1000">
                <a:solidFill>
                  <a:srgbClr val="222222"/>
                </a:solidFill>
                <a:highlight>
                  <a:srgbClr val="FFFFFF"/>
                </a:highlight>
              </a:rPr>
              <a:t>Sesame Seeds ( White Thil )</a:t>
            </a:r>
            <a:r>
              <a:rPr lang="en" sz="1000">
                <a:solidFill>
                  <a:srgbClr val="666666"/>
                </a:solidFill>
                <a:highlight>
                  <a:srgbClr val="FFFFFF"/>
                </a:highlight>
              </a:rPr>
              <a:t>We export different grades of Hulled sesame seed in terms of purity 99.98%, 99.95% &amp; premium quality exports with certification of free from microbiological organism. Mechanically hulled and mechanically dried sesame seed consists of the hulled seed from the plant sesame indicum L. The colour is white. Odour and taste are typical, and free from foreign odour and taste, such as mustiness or rancidity.</a:t>
            </a:r>
            <a:br>
              <a:rPr lang="en" sz="1000">
                <a:solidFill>
                  <a:srgbClr val="666666"/>
                </a:solidFill>
                <a:highlight>
                  <a:srgbClr val="FFFFFF"/>
                </a:highlight>
              </a:rPr>
            </a:br>
            <a:r>
              <a:rPr b="1" lang="en" sz="1000">
                <a:solidFill>
                  <a:srgbClr val="666666"/>
                </a:solidFill>
                <a:highlight>
                  <a:srgbClr val="FFFFFF"/>
                </a:highlight>
              </a:rPr>
              <a:t>Purity                       </a:t>
            </a:r>
            <a:r>
              <a:rPr lang="en" sz="1000">
                <a:solidFill>
                  <a:srgbClr val="666666"/>
                </a:solidFill>
                <a:highlight>
                  <a:srgbClr val="FFFFFF"/>
                </a:highlight>
              </a:rPr>
              <a:t>99.95% Min &amp; 99.98% Premium Quality</a:t>
            </a:r>
            <a:br>
              <a:rPr lang="en" sz="1000">
                <a:solidFill>
                  <a:srgbClr val="666666"/>
                </a:solidFill>
                <a:highlight>
                  <a:srgbClr val="FFFFFF"/>
                </a:highlight>
              </a:rPr>
            </a:br>
            <a:r>
              <a:rPr b="1" lang="en" sz="1000">
                <a:solidFill>
                  <a:srgbClr val="666666"/>
                </a:solidFill>
                <a:highlight>
                  <a:srgbClr val="FFFFFF"/>
                </a:highlight>
              </a:rPr>
              <a:t>Salmonella              </a:t>
            </a:r>
            <a:r>
              <a:rPr lang="en" sz="1000">
                <a:solidFill>
                  <a:srgbClr val="666666"/>
                </a:solidFill>
                <a:highlight>
                  <a:srgbClr val="FFFFFF"/>
                </a:highlight>
              </a:rPr>
              <a:t>Absent in 25 grams</a:t>
            </a:r>
            <a:br>
              <a:rPr lang="en" sz="1000">
                <a:solidFill>
                  <a:srgbClr val="666666"/>
                </a:solidFill>
                <a:highlight>
                  <a:srgbClr val="FFFFFF"/>
                </a:highlight>
              </a:rPr>
            </a:br>
            <a:r>
              <a:rPr b="1" lang="en" sz="1000">
                <a:solidFill>
                  <a:srgbClr val="666666"/>
                </a:solidFill>
                <a:highlight>
                  <a:srgbClr val="FFFFFF"/>
                </a:highlight>
              </a:rPr>
              <a:t>Yeast &amp; Moulds       </a:t>
            </a:r>
            <a:r>
              <a:rPr lang="en" sz="1000">
                <a:solidFill>
                  <a:srgbClr val="666666"/>
                </a:solidFill>
                <a:highlight>
                  <a:srgbClr val="FFFFFF"/>
                </a:highlight>
              </a:rPr>
              <a:t>&lt; 1 0,000 CFU/ gram</a:t>
            </a:r>
            <a:br>
              <a:rPr lang="en" sz="1000">
                <a:solidFill>
                  <a:srgbClr val="666666"/>
                </a:solidFill>
                <a:highlight>
                  <a:srgbClr val="FFFFFF"/>
                </a:highlight>
              </a:rPr>
            </a:br>
            <a:r>
              <a:rPr b="1" lang="en" sz="1000">
                <a:solidFill>
                  <a:srgbClr val="666666"/>
                </a:solidFill>
                <a:highlight>
                  <a:srgbClr val="FFFFFF"/>
                </a:highlight>
              </a:rPr>
              <a:t>TPC                          &lt;</a:t>
            </a:r>
            <a:r>
              <a:rPr lang="en" sz="1000">
                <a:solidFill>
                  <a:srgbClr val="666666"/>
                </a:solidFill>
                <a:highlight>
                  <a:srgbClr val="FFFFFF"/>
                </a:highlight>
              </a:rPr>
              <a:t> 1 ,00,000 CFU/ gram</a:t>
            </a:r>
            <a:br>
              <a:rPr lang="en" sz="1000">
                <a:solidFill>
                  <a:srgbClr val="666666"/>
                </a:solidFill>
                <a:highlight>
                  <a:srgbClr val="FFFFFF"/>
                </a:highlight>
              </a:rPr>
            </a:br>
            <a:r>
              <a:rPr b="1" lang="en" sz="1000">
                <a:solidFill>
                  <a:srgbClr val="666666"/>
                </a:solidFill>
                <a:highlight>
                  <a:srgbClr val="FFFFFF"/>
                </a:highlight>
              </a:rPr>
              <a:t>F. F. A. (as oleic acid)  </a:t>
            </a:r>
            <a:r>
              <a:rPr lang="en" sz="1000">
                <a:solidFill>
                  <a:srgbClr val="666666"/>
                </a:solidFill>
                <a:highlight>
                  <a:srgbClr val="FFFFFF"/>
                </a:highlight>
              </a:rPr>
              <a:t>&lt;2%</a:t>
            </a:r>
            <a:endParaRPr sz="1000">
              <a:solidFill>
                <a:srgbClr val="666666"/>
              </a:solidFill>
              <a:highlight>
                <a:srgbClr val="FFFFFF"/>
              </a:highlight>
            </a:endParaRPr>
          </a:p>
          <a:p>
            <a:pPr indent="0" lvl="0" marL="0" rtl="0" algn="l">
              <a:spcBef>
                <a:spcPts val="1600"/>
              </a:spcBef>
              <a:spcAft>
                <a:spcPts val="0"/>
              </a:spcAft>
              <a:buNone/>
            </a:pPr>
            <a:r>
              <a:t/>
            </a:r>
            <a:endParaRPr sz="1000">
              <a:solidFill>
                <a:srgbClr val="666666"/>
              </a:solidFill>
              <a:highlight>
                <a:srgbClr val="FFFFFF"/>
              </a:highlight>
            </a:endParaRPr>
          </a:p>
          <a:p>
            <a:pPr indent="0" lvl="0" marL="0" rtl="0" algn="l">
              <a:spcBef>
                <a:spcPts val="1600"/>
              </a:spcBef>
              <a:spcAft>
                <a:spcPts val="0"/>
              </a:spcAft>
              <a:buNone/>
            </a:pPr>
            <a:r>
              <a:t/>
            </a:r>
            <a:endParaRPr sz="1000">
              <a:solidFill>
                <a:srgbClr val="666666"/>
              </a:solidFill>
              <a:highlight>
                <a:srgbClr val="FFFFFF"/>
              </a:highlight>
            </a:endParaRPr>
          </a:p>
          <a:p>
            <a:pPr indent="0" lvl="0" marL="0" rtl="0" algn="l">
              <a:spcBef>
                <a:spcPts val="1600"/>
              </a:spcBef>
              <a:spcAft>
                <a:spcPts val="1600"/>
              </a:spcAft>
              <a:buNone/>
            </a:pPr>
            <a:br>
              <a:rPr lang="en" sz="1000"/>
            </a:br>
            <a:br>
              <a:rPr lang="en"/>
            </a:b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9"/>
          <p:cNvSpPr txBox="1"/>
          <p:nvPr>
            <p:ph idx="1" type="body"/>
          </p:nvPr>
        </p:nvSpPr>
        <p:spPr>
          <a:xfrm>
            <a:off x="311700" y="234750"/>
            <a:ext cx="8520600" cy="476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Chick Peas</a:t>
            </a:r>
            <a:br>
              <a:rPr lang="en" sz="1000"/>
            </a:br>
            <a:r>
              <a:rPr lang="en" sz="1000">
                <a:solidFill>
                  <a:srgbClr val="666666"/>
                </a:solidFill>
                <a:highlight>
                  <a:srgbClr val="FFFFFF"/>
                </a:highlight>
              </a:rPr>
              <a:t>Chick Peas has been widely acclaimed due to its tasteful flavour. We export chickpeas which is cleaned and processed before packing and transporting. Only the best of grains of pulses are selected and processed to the clients so that the taste of the food can remain authentic.</a:t>
            </a:r>
            <a:endParaRPr sz="1000">
              <a:solidFill>
                <a:srgbClr val="666666"/>
              </a:solidFill>
              <a:highlight>
                <a:srgbClr val="FFFFFF"/>
              </a:highlight>
            </a:endParaRPr>
          </a:p>
          <a:p>
            <a:pPr indent="0" lvl="0" marL="0" rtl="0" algn="l">
              <a:spcBef>
                <a:spcPts val="1600"/>
              </a:spcBef>
              <a:spcAft>
                <a:spcPts val="0"/>
              </a:spcAft>
              <a:buNone/>
            </a:pPr>
            <a:r>
              <a:rPr lang="en" sz="1000"/>
              <a:t>Oil  (For Import )</a:t>
            </a:r>
            <a:br>
              <a:rPr lang="en" sz="1000"/>
            </a:br>
            <a:r>
              <a:rPr lang="en" sz="1000"/>
              <a:t>Soybean Oil </a:t>
            </a:r>
            <a:br>
              <a:rPr lang="en" sz="1000"/>
            </a:br>
            <a:r>
              <a:rPr b="1" lang="en" sz="1050">
                <a:solidFill>
                  <a:srgbClr val="222222"/>
                </a:solidFill>
                <a:highlight>
                  <a:srgbClr val="FFFFFF"/>
                </a:highlight>
              </a:rPr>
              <a:t>Soybean oil</a:t>
            </a:r>
            <a:r>
              <a:rPr lang="en" sz="1050">
                <a:solidFill>
                  <a:srgbClr val="222222"/>
                </a:solidFill>
                <a:highlight>
                  <a:srgbClr val="FFFFFF"/>
                </a:highlight>
              </a:rPr>
              <a:t> is a vegetable oil extracted from the seeds of the soybean (</a:t>
            </a:r>
            <a:r>
              <a:rPr i="1" lang="en" sz="1050">
                <a:solidFill>
                  <a:srgbClr val="222222"/>
                </a:solidFill>
                <a:highlight>
                  <a:srgbClr val="FFFFFF"/>
                </a:highlight>
              </a:rPr>
              <a:t>Glycine max</a:t>
            </a:r>
            <a:r>
              <a:rPr lang="en" sz="1050">
                <a:solidFill>
                  <a:srgbClr val="222222"/>
                </a:solidFill>
                <a:highlight>
                  <a:srgbClr val="FFFFFF"/>
                </a:highlight>
              </a:rPr>
              <a:t>). It is one of the most widely consumed cooking oils. Per 100 g, soybean oil has 16 g of saturated fat, 23 g of monounsaturated fat, and 58 g of polyunsaturated fat.</a:t>
            </a:r>
            <a:endParaRPr sz="1050">
              <a:solidFill>
                <a:srgbClr val="222222"/>
              </a:solidFill>
              <a:highlight>
                <a:srgbClr val="FFFFFF"/>
              </a:highlight>
            </a:endParaRPr>
          </a:p>
          <a:p>
            <a:pPr indent="0" lvl="0" marL="0" rtl="0" algn="l">
              <a:spcBef>
                <a:spcPts val="1600"/>
              </a:spcBef>
              <a:spcAft>
                <a:spcPts val="0"/>
              </a:spcAft>
              <a:buNone/>
            </a:pPr>
            <a:r>
              <a:rPr lang="en" sz="1050">
                <a:solidFill>
                  <a:srgbClr val="222222"/>
                </a:solidFill>
                <a:highlight>
                  <a:srgbClr val="FFFFFF"/>
                </a:highlight>
              </a:rPr>
              <a:t>Palm Oil </a:t>
            </a:r>
            <a:br>
              <a:rPr lang="en" sz="1050">
                <a:solidFill>
                  <a:srgbClr val="222222"/>
                </a:solidFill>
                <a:highlight>
                  <a:srgbClr val="FFFFFF"/>
                </a:highlight>
              </a:rPr>
            </a:br>
            <a:r>
              <a:rPr b="1" lang="en" sz="1050">
                <a:solidFill>
                  <a:srgbClr val="222222"/>
                </a:solidFill>
                <a:highlight>
                  <a:srgbClr val="FFFFFF"/>
                </a:highlight>
              </a:rPr>
              <a:t>Palm oil</a:t>
            </a:r>
            <a:r>
              <a:rPr lang="en" sz="1050">
                <a:solidFill>
                  <a:srgbClr val="222222"/>
                </a:solidFill>
                <a:highlight>
                  <a:srgbClr val="FFFFFF"/>
                </a:highlight>
              </a:rPr>
              <a:t> is an edible vegetable oil derived from the mesocarp (reddish pulp) of the fruit of the oil palms, primarily the African oil palm </a:t>
            </a:r>
            <a:r>
              <a:rPr i="1" lang="en" sz="1050">
                <a:solidFill>
                  <a:srgbClr val="222222"/>
                </a:solidFill>
                <a:highlight>
                  <a:srgbClr val="FFFFFF"/>
                </a:highlight>
              </a:rPr>
              <a:t>Elaeis guineensis</a:t>
            </a:r>
            <a:r>
              <a:rPr lang="en" sz="1050">
                <a:solidFill>
                  <a:srgbClr val="222222"/>
                </a:solidFill>
                <a:highlight>
                  <a:srgbClr val="FFFFFF"/>
                </a:highlight>
              </a:rPr>
              <a:t>,</a:t>
            </a:r>
            <a:r>
              <a:rPr baseline="30000" lang="en" sz="1400">
                <a:solidFill>
                  <a:srgbClr val="222222"/>
                </a:solidFill>
                <a:highlight>
                  <a:srgbClr val="FFFFFF"/>
                </a:highlight>
              </a:rPr>
              <a:t>[1]</a:t>
            </a:r>
            <a:r>
              <a:rPr lang="en" sz="1050">
                <a:solidFill>
                  <a:srgbClr val="222222"/>
                </a:solidFill>
                <a:highlight>
                  <a:srgbClr val="FFFFFF"/>
                </a:highlight>
              </a:rPr>
              <a:t> and to a lesser extent from the American oil palm </a:t>
            </a:r>
            <a:r>
              <a:rPr i="1" lang="en" sz="1050">
                <a:solidFill>
                  <a:srgbClr val="222222"/>
                </a:solidFill>
                <a:highlight>
                  <a:srgbClr val="FFFFFF"/>
                </a:highlight>
              </a:rPr>
              <a:t>Elaeis oleifera</a:t>
            </a:r>
            <a:r>
              <a:rPr lang="en" sz="1050">
                <a:solidFill>
                  <a:srgbClr val="222222"/>
                </a:solidFill>
                <a:highlight>
                  <a:srgbClr val="FFFFFF"/>
                </a:highlight>
              </a:rPr>
              <a:t> and the maripa palm </a:t>
            </a:r>
            <a:r>
              <a:rPr i="1" lang="en" sz="1050">
                <a:solidFill>
                  <a:srgbClr val="222222"/>
                </a:solidFill>
                <a:highlight>
                  <a:srgbClr val="FFFFFF"/>
                </a:highlight>
              </a:rPr>
              <a:t>Attalea maripa</a:t>
            </a:r>
            <a:r>
              <a:rPr lang="en" sz="1050">
                <a:solidFill>
                  <a:srgbClr val="222222"/>
                </a:solidFill>
                <a:highlight>
                  <a:srgbClr val="FFFFFF"/>
                </a:highlight>
              </a:rPr>
              <a:t>.</a:t>
            </a:r>
            <a:br>
              <a:rPr lang="en" sz="1050">
                <a:solidFill>
                  <a:srgbClr val="222222"/>
                </a:solidFill>
                <a:highlight>
                  <a:srgbClr val="FFFFFF"/>
                </a:highlight>
              </a:rPr>
            </a:br>
            <a:endParaRPr sz="1050">
              <a:solidFill>
                <a:srgbClr val="222222"/>
              </a:solidFill>
              <a:highlight>
                <a:srgbClr val="FFFFFF"/>
              </a:highlight>
            </a:endParaRPr>
          </a:p>
          <a:p>
            <a:pPr indent="0" lvl="0" marL="0" rtl="0" algn="l">
              <a:spcBef>
                <a:spcPts val="1600"/>
              </a:spcBef>
              <a:spcAft>
                <a:spcPts val="0"/>
              </a:spcAft>
              <a:buNone/>
            </a:pPr>
            <a:r>
              <a:rPr lang="en" sz="1050">
                <a:solidFill>
                  <a:srgbClr val="222222"/>
                </a:solidFill>
                <a:highlight>
                  <a:srgbClr val="FFFFFF"/>
                </a:highlight>
              </a:rPr>
              <a:t>Dal and Pulses : </a:t>
            </a:r>
            <a:br>
              <a:rPr lang="en" sz="1050">
                <a:solidFill>
                  <a:srgbClr val="222222"/>
                </a:solidFill>
                <a:highlight>
                  <a:srgbClr val="FFFFFF"/>
                </a:highlight>
              </a:rPr>
            </a:br>
            <a:r>
              <a:rPr lang="en" sz="1050">
                <a:solidFill>
                  <a:srgbClr val="222222"/>
                </a:solidFill>
                <a:highlight>
                  <a:srgbClr val="FFFFFF"/>
                </a:highlight>
              </a:rPr>
              <a:t>Soyabean :The </a:t>
            </a:r>
            <a:r>
              <a:rPr b="1" lang="en" sz="1050">
                <a:solidFill>
                  <a:srgbClr val="222222"/>
                </a:solidFill>
                <a:highlight>
                  <a:srgbClr val="FFFFFF"/>
                </a:highlight>
              </a:rPr>
              <a:t>soybean</a:t>
            </a:r>
            <a:r>
              <a:rPr lang="en" sz="1050">
                <a:solidFill>
                  <a:srgbClr val="222222"/>
                </a:solidFill>
                <a:highlight>
                  <a:srgbClr val="FFFFFF"/>
                </a:highlight>
              </a:rPr>
              <a:t> or </a:t>
            </a:r>
            <a:r>
              <a:rPr b="1" lang="en" sz="1050">
                <a:solidFill>
                  <a:srgbClr val="222222"/>
                </a:solidFill>
                <a:highlight>
                  <a:srgbClr val="FFFFFF"/>
                </a:highlight>
              </a:rPr>
              <a:t>soya bean</a:t>
            </a:r>
            <a:r>
              <a:rPr lang="en" sz="1050">
                <a:solidFill>
                  <a:srgbClr val="222222"/>
                </a:solidFill>
                <a:highlight>
                  <a:srgbClr val="FFFFFF"/>
                </a:highlight>
              </a:rPr>
              <a:t> (</a:t>
            </a:r>
            <a:r>
              <a:rPr i="1" lang="en" sz="1050">
                <a:solidFill>
                  <a:srgbClr val="222222"/>
                </a:solidFill>
                <a:highlight>
                  <a:srgbClr val="FFFFFF"/>
                </a:highlight>
              </a:rPr>
              <a:t>Glycine max</a:t>
            </a:r>
            <a:r>
              <a:rPr lang="en" sz="1050">
                <a:solidFill>
                  <a:srgbClr val="222222"/>
                </a:solidFill>
                <a:highlight>
                  <a:srgbClr val="FFFFFF"/>
                </a:highlight>
              </a:rPr>
              <a:t>)</a:t>
            </a:r>
            <a:r>
              <a:rPr baseline="30000" lang="en" sz="1400" u="sng">
                <a:solidFill>
                  <a:srgbClr val="0B0080"/>
                </a:solidFill>
                <a:highlight>
                  <a:srgbClr val="FFFFFF"/>
                </a:highlight>
                <a:hlinkClick r:id="rId3"/>
              </a:rPr>
              <a:t>[3]</a:t>
            </a:r>
            <a:r>
              <a:rPr lang="en" sz="1050">
                <a:solidFill>
                  <a:srgbClr val="222222"/>
                </a:solidFill>
                <a:highlight>
                  <a:srgbClr val="FFFFFF"/>
                </a:highlight>
              </a:rPr>
              <a:t> is a species of legume native to East Asia, widely grown for its edible bean, which has numerous uses.</a:t>
            </a:r>
            <a:br>
              <a:rPr lang="en" sz="1050">
                <a:solidFill>
                  <a:srgbClr val="222222"/>
                </a:solidFill>
                <a:highlight>
                  <a:srgbClr val="FFFFFF"/>
                </a:highlight>
              </a:rPr>
            </a:br>
            <a:endParaRPr sz="1050">
              <a:solidFill>
                <a:srgbClr val="222222"/>
              </a:solidFill>
              <a:highlight>
                <a:srgbClr val="FFFFFF"/>
              </a:highlight>
            </a:endParaRPr>
          </a:p>
          <a:p>
            <a:pPr indent="0" lvl="0" marL="0" rtl="0" algn="l">
              <a:spcBef>
                <a:spcPts val="1600"/>
              </a:spcBef>
              <a:spcAft>
                <a:spcPts val="0"/>
              </a:spcAft>
              <a:buNone/>
            </a:pPr>
            <a:r>
              <a:rPr lang="en" sz="1050">
                <a:solidFill>
                  <a:srgbClr val="222222"/>
                </a:solidFill>
                <a:highlight>
                  <a:srgbClr val="FFFFFF"/>
                </a:highlight>
              </a:rPr>
              <a:t>Green Gram (Mung bean)</a:t>
            </a:r>
            <a:br>
              <a:rPr lang="en" sz="1050">
                <a:solidFill>
                  <a:srgbClr val="222222"/>
                </a:solidFill>
                <a:highlight>
                  <a:srgbClr val="FFFFFF"/>
                </a:highlight>
              </a:rPr>
            </a:br>
            <a:r>
              <a:rPr lang="en" sz="1050">
                <a:solidFill>
                  <a:srgbClr val="222222"/>
                </a:solidFill>
                <a:highlight>
                  <a:srgbClr val="FFFFFF"/>
                </a:highlight>
              </a:rPr>
              <a:t>The </a:t>
            </a:r>
            <a:r>
              <a:rPr b="1" lang="en" sz="1050">
                <a:solidFill>
                  <a:srgbClr val="222222"/>
                </a:solidFill>
                <a:highlight>
                  <a:srgbClr val="FFFFFF"/>
                </a:highlight>
              </a:rPr>
              <a:t>mung bean</a:t>
            </a:r>
            <a:r>
              <a:rPr lang="en" sz="1050">
                <a:solidFill>
                  <a:srgbClr val="222222"/>
                </a:solidFill>
                <a:highlight>
                  <a:srgbClr val="FFFFFF"/>
                </a:highlight>
              </a:rPr>
              <a:t> (</a:t>
            </a:r>
            <a:r>
              <a:rPr i="1" lang="en" sz="1050">
                <a:solidFill>
                  <a:srgbClr val="222222"/>
                </a:solidFill>
                <a:highlight>
                  <a:srgbClr val="FFFFFF"/>
                </a:highlight>
              </a:rPr>
              <a:t>Vigna radiata</a:t>
            </a:r>
            <a:r>
              <a:rPr lang="en" sz="1050">
                <a:solidFill>
                  <a:srgbClr val="222222"/>
                </a:solidFill>
                <a:highlight>
                  <a:srgbClr val="FFFFFF"/>
                </a:highlight>
              </a:rPr>
              <a:t>), alternatively known as the </a:t>
            </a:r>
            <a:r>
              <a:rPr b="1" lang="en" sz="1050">
                <a:solidFill>
                  <a:srgbClr val="222222"/>
                </a:solidFill>
                <a:highlight>
                  <a:srgbClr val="FFFFFF"/>
                </a:highlight>
              </a:rPr>
              <a:t>green gram</a:t>
            </a:r>
            <a:r>
              <a:rPr lang="en" sz="1050">
                <a:solidFill>
                  <a:srgbClr val="222222"/>
                </a:solidFill>
                <a:highlight>
                  <a:srgbClr val="FFFFFF"/>
                </a:highlight>
              </a:rPr>
              <a:t>, </a:t>
            </a:r>
            <a:r>
              <a:rPr b="1" lang="en" sz="1050">
                <a:solidFill>
                  <a:srgbClr val="222222"/>
                </a:solidFill>
                <a:highlight>
                  <a:srgbClr val="FFFFFF"/>
                </a:highlight>
              </a:rPr>
              <a:t>maash</a:t>
            </a:r>
            <a:r>
              <a:rPr lang="en" sz="1050">
                <a:solidFill>
                  <a:srgbClr val="222222"/>
                </a:solidFill>
                <a:highlight>
                  <a:srgbClr val="FFFFFF"/>
                </a:highlight>
              </a:rPr>
              <a:t>, or </a:t>
            </a:r>
            <a:r>
              <a:rPr b="1" lang="en" sz="1050">
                <a:solidFill>
                  <a:srgbClr val="222222"/>
                </a:solidFill>
                <a:highlight>
                  <a:srgbClr val="FFFFFF"/>
                </a:highlight>
              </a:rPr>
              <a:t>moong</a:t>
            </a:r>
            <a:r>
              <a:rPr baseline="30000" lang="en" sz="1400" u="sng">
                <a:solidFill>
                  <a:srgbClr val="0B0080"/>
                </a:solidFill>
                <a:highlight>
                  <a:srgbClr val="FFFFFF"/>
                </a:highlight>
                <a:hlinkClick r:id="rId4"/>
              </a:rPr>
              <a:t>[2]</a:t>
            </a:r>
            <a:r>
              <a:rPr lang="en" sz="1050">
                <a:solidFill>
                  <a:srgbClr val="222222"/>
                </a:solidFill>
                <a:highlight>
                  <a:srgbClr val="FFFFFF"/>
                </a:highlight>
              </a:rPr>
              <a:t> Sanskrit मुद्ग / mudga, is a plant species in the legume family.</a:t>
            </a:r>
            <a:r>
              <a:rPr baseline="30000" lang="en" sz="1400" u="sng">
                <a:solidFill>
                  <a:srgbClr val="0B0080"/>
                </a:solidFill>
                <a:highlight>
                  <a:srgbClr val="FFFFFF"/>
                </a:highlight>
                <a:hlinkClick r:id="rId5"/>
              </a:rPr>
              <a:t>[3]</a:t>
            </a:r>
            <a:r>
              <a:rPr baseline="30000" lang="en" sz="1400" u="sng">
                <a:solidFill>
                  <a:srgbClr val="0B0080"/>
                </a:solidFill>
                <a:highlight>
                  <a:srgbClr val="FFFFFF"/>
                </a:highlight>
                <a:hlinkClick r:id="rId6"/>
              </a:rPr>
              <a:t>[4]</a:t>
            </a:r>
            <a:r>
              <a:rPr lang="en" sz="1050">
                <a:solidFill>
                  <a:srgbClr val="222222"/>
                </a:solidFill>
                <a:highlight>
                  <a:srgbClr val="FFFFFF"/>
                </a:highlight>
              </a:rPr>
              <a:t> The mung bean is mainly cultivated in East Asia, Southeast Asia and Indian subcontinent. It is used as an ingredient in both savory and sweet dishes</a:t>
            </a:r>
            <a:br>
              <a:rPr lang="en" sz="1050">
                <a:solidFill>
                  <a:srgbClr val="222222"/>
                </a:solidFill>
                <a:highlight>
                  <a:srgbClr val="FFFFFF"/>
                </a:highlight>
              </a:rPr>
            </a:br>
            <a:endParaRPr sz="1050">
              <a:solidFill>
                <a:srgbClr val="222222"/>
              </a:solidFill>
              <a:highlight>
                <a:srgbClr val="FFFFFF"/>
              </a:highlight>
            </a:endParaRPr>
          </a:p>
          <a:p>
            <a:pPr indent="0" lvl="0" marL="0" rtl="0" algn="l">
              <a:spcBef>
                <a:spcPts val="1600"/>
              </a:spcBef>
              <a:spcAft>
                <a:spcPts val="0"/>
              </a:spcAft>
              <a:buNone/>
            </a:pPr>
            <a:r>
              <a:t/>
            </a:r>
            <a:endParaRPr sz="1050">
              <a:solidFill>
                <a:srgbClr val="222222"/>
              </a:solidFill>
              <a:highlight>
                <a:srgbClr val="FFFFFF"/>
              </a:highlight>
            </a:endParaRPr>
          </a:p>
          <a:p>
            <a:pPr indent="0" lvl="0" marL="0" rtl="0" algn="l">
              <a:spcBef>
                <a:spcPts val="1600"/>
              </a:spcBef>
              <a:spcAft>
                <a:spcPts val="0"/>
              </a:spcAft>
              <a:buNone/>
            </a:pPr>
            <a:r>
              <a:t/>
            </a:r>
            <a:endParaRPr sz="1050">
              <a:solidFill>
                <a:srgbClr val="222222"/>
              </a:solidFill>
              <a:highlight>
                <a:srgbClr val="FFFFFF"/>
              </a:highlight>
            </a:endParaRPr>
          </a:p>
          <a:p>
            <a:pPr indent="0" lvl="0" marL="0" rtl="0" algn="l">
              <a:spcBef>
                <a:spcPts val="1600"/>
              </a:spcBef>
              <a:spcAft>
                <a:spcPts val="1600"/>
              </a:spcAft>
              <a:buNone/>
            </a:pPr>
            <a:r>
              <a:t/>
            </a:r>
            <a:endParaRPr sz="1050">
              <a:solidFill>
                <a:srgbClr val="222222"/>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0"/>
          <p:cNvSpPr txBox="1"/>
          <p:nvPr>
            <p:ph idx="1" type="body"/>
          </p:nvPr>
        </p:nvSpPr>
        <p:spPr>
          <a:xfrm>
            <a:off x="311700" y="98975"/>
            <a:ext cx="8520600" cy="447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Black Gram</a:t>
            </a:r>
            <a:r>
              <a:rPr lang="en"/>
              <a:t> </a:t>
            </a:r>
            <a:br>
              <a:rPr lang="en"/>
            </a:br>
            <a:r>
              <a:rPr lang="en" sz="1050">
                <a:solidFill>
                  <a:srgbClr val="222222"/>
                </a:solidFill>
                <a:highlight>
                  <a:srgbClr val="FFFFFF"/>
                </a:highlight>
              </a:rPr>
              <a:t>Black gram originated in India, where it has been in cultivation from ancient times and is one of the most highly prized pulses of India and Pakistan. It is very widely used in Punjabi cuisine and is often referred to as </a:t>
            </a:r>
            <a:r>
              <a:rPr i="1" lang="en" sz="1050">
                <a:solidFill>
                  <a:srgbClr val="222222"/>
                </a:solidFill>
                <a:highlight>
                  <a:srgbClr val="FFFFFF"/>
                </a:highlight>
              </a:rPr>
              <a:t>maah di daal</a:t>
            </a:r>
            <a:r>
              <a:rPr lang="en" sz="1050">
                <a:solidFill>
                  <a:srgbClr val="222222"/>
                </a:solidFill>
                <a:highlight>
                  <a:srgbClr val="FFFFFF"/>
                </a:highlight>
              </a:rPr>
              <a:t> in the native language by Punjabis. The Coastal Andhra region in Andhra Pradesh is famous for black gram. The Guntur District ranks first in Andhra Pradesh for the production of black gram. Black gram has also been introduced to other tropical areas such as the Caribbean, Fiji, Mauritius, and Africa, mainly by Indian immigrants.</a:t>
            </a:r>
            <a:endParaRPr sz="1050">
              <a:solidFill>
                <a:srgbClr val="222222"/>
              </a:solidFill>
              <a:highlight>
                <a:srgbClr val="FFFFFF"/>
              </a:highlight>
            </a:endParaRPr>
          </a:p>
          <a:p>
            <a:pPr indent="0" lvl="0" marL="0" rtl="0" algn="l">
              <a:spcBef>
                <a:spcPts val="1600"/>
              </a:spcBef>
              <a:spcAft>
                <a:spcPts val="0"/>
              </a:spcAft>
              <a:buNone/>
            </a:pPr>
            <a:r>
              <a:rPr lang="en" sz="1050">
                <a:solidFill>
                  <a:srgbClr val="222222"/>
                </a:solidFill>
                <a:highlight>
                  <a:srgbClr val="FFFFFF"/>
                </a:highlight>
              </a:rPr>
              <a:t>Red Gram : </a:t>
            </a:r>
            <a:br>
              <a:rPr lang="en" sz="1050">
                <a:solidFill>
                  <a:srgbClr val="222222"/>
                </a:solidFill>
                <a:highlight>
                  <a:srgbClr val="FFFFFF"/>
                </a:highlight>
              </a:rPr>
            </a:br>
            <a:r>
              <a:rPr lang="en" sz="1050">
                <a:solidFill>
                  <a:srgbClr val="222222"/>
                </a:solidFill>
                <a:highlight>
                  <a:srgbClr val="FFFFFF"/>
                </a:highlight>
              </a:rPr>
              <a:t>The </a:t>
            </a:r>
            <a:r>
              <a:rPr b="1" lang="en" sz="1050">
                <a:solidFill>
                  <a:srgbClr val="222222"/>
                </a:solidFill>
                <a:highlight>
                  <a:srgbClr val="FFFFFF"/>
                </a:highlight>
              </a:rPr>
              <a:t>pigeon pea</a:t>
            </a:r>
            <a:r>
              <a:rPr baseline="30000" lang="en" sz="1400">
                <a:solidFill>
                  <a:srgbClr val="222222"/>
                </a:solidFill>
                <a:highlight>
                  <a:srgbClr val="FFFFFF"/>
                </a:highlight>
              </a:rPr>
              <a:t>[1]</a:t>
            </a:r>
            <a:r>
              <a:rPr lang="en" sz="1050">
                <a:solidFill>
                  <a:srgbClr val="222222"/>
                </a:solidFill>
                <a:highlight>
                  <a:srgbClr val="FFFFFF"/>
                </a:highlight>
              </a:rPr>
              <a:t> (</a:t>
            </a:r>
            <a:r>
              <a:rPr b="1" i="1" lang="en" sz="1050">
                <a:solidFill>
                  <a:srgbClr val="222222"/>
                </a:solidFill>
                <a:highlight>
                  <a:srgbClr val="FFFFFF"/>
                </a:highlight>
              </a:rPr>
              <a:t>Cajanus cajan</a:t>
            </a:r>
            <a:r>
              <a:rPr lang="en" sz="1050">
                <a:solidFill>
                  <a:srgbClr val="222222"/>
                </a:solidFill>
                <a:highlight>
                  <a:srgbClr val="FFFFFF"/>
                </a:highlight>
              </a:rPr>
              <a:t>) is a perennial legume from the family Fabaceae. Since its domestication in the Indian subcontinent at least 3,500 years ago, its seeds have become a common food in Asia, Africa, and Latin America. It is consumed on a very large scale in South Asia and is a major source of protein for the population of the Indian subcontinent. It is the primary accompaniment to rice or roti (flat bread) and has the status of staple diet throughout the length and breadth of India.</a:t>
            </a:r>
            <a:endParaRPr sz="1050">
              <a:solidFill>
                <a:srgbClr val="222222"/>
              </a:solidFill>
              <a:highlight>
                <a:srgbClr val="FFFFFF"/>
              </a:highlight>
            </a:endParaRPr>
          </a:p>
          <a:p>
            <a:pPr indent="0" lvl="0" marL="0" rtl="0" algn="l">
              <a:spcBef>
                <a:spcPts val="1600"/>
              </a:spcBef>
              <a:spcAft>
                <a:spcPts val="0"/>
              </a:spcAft>
              <a:buNone/>
            </a:pPr>
            <a:r>
              <a:rPr lang="en" sz="1050">
                <a:solidFill>
                  <a:srgbClr val="222222"/>
                </a:solidFill>
                <a:highlight>
                  <a:srgbClr val="FFFFFF"/>
                </a:highlight>
              </a:rPr>
              <a:t>White Gram : Chickpea is a key ingredient in hummus and chana masala, and it can be ground into flour to make falafel. It is also used in salads, soups and stews, curry and other meal products like channa. The chickpea is important in Indian and Middle Eastern cuisine. </a:t>
            </a:r>
            <a:br>
              <a:rPr lang="en" sz="1050">
                <a:solidFill>
                  <a:srgbClr val="222222"/>
                </a:solidFill>
                <a:highlight>
                  <a:srgbClr val="FFFFFF"/>
                </a:highlight>
              </a:rPr>
            </a:br>
            <a:endParaRPr sz="1050">
              <a:solidFill>
                <a:srgbClr val="222222"/>
              </a:solidFill>
              <a:highlight>
                <a:srgbClr val="FFFFFF"/>
              </a:highlight>
            </a:endParaRPr>
          </a:p>
          <a:p>
            <a:pPr indent="0" lvl="0" marL="0" rtl="0" algn="l">
              <a:spcBef>
                <a:spcPts val="1600"/>
              </a:spcBef>
              <a:spcAft>
                <a:spcPts val="1600"/>
              </a:spcAft>
              <a:buNone/>
            </a:pPr>
            <a:r>
              <a:rPr lang="en" sz="1050">
                <a:solidFill>
                  <a:srgbClr val="222222"/>
                </a:solidFill>
                <a:highlight>
                  <a:srgbClr val="FFFFFF"/>
                </a:highlight>
              </a:rPr>
              <a:t>Kidney bean : The </a:t>
            </a:r>
            <a:r>
              <a:rPr b="1" lang="en" sz="1050">
                <a:solidFill>
                  <a:srgbClr val="222222"/>
                </a:solidFill>
                <a:highlight>
                  <a:srgbClr val="FFFFFF"/>
                </a:highlight>
              </a:rPr>
              <a:t>kidney bean</a:t>
            </a:r>
            <a:r>
              <a:rPr lang="en" sz="1050">
                <a:solidFill>
                  <a:srgbClr val="222222"/>
                </a:solidFill>
                <a:highlight>
                  <a:srgbClr val="FFFFFF"/>
                </a:highlight>
              </a:rPr>
              <a:t> is a variety of the common bean (</a:t>
            </a:r>
            <a:r>
              <a:rPr i="1" lang="en" sz="1050">
                <a:solidFill>
                  <a:srgbClr val="222222"/>
                </a:solidFill>
                <a:highlight>
                  <a:srgbClr val="FFFFFF"/>
                </a:highlight>
              </a:rPr>
              <a:t>Phaseolus vulgaris</a:t>
            </a:r>
            <a:r>
              <a:rPr lang="en" sz="1050">
                <a:solidFill>
                  <a:srgbClr val="222222"/>
                </a:solidFill>
                <a:highlight>
                  <a:srgbClr val="FFFFFF"/>
                </a:highlight>
              </a:rPr>
              <a:t>). It is named for its visual resemblance in shape and colour to a kidney. </a:t>
            </a:r>
            <a:endParaRPr sz="1050">
              <a:solidFill>
                <a:srgbClr val="222222"/>
              </a:solidFill>
              <a:highlight>
                <a:srgbClr val="FFFFFF"/>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6" name="Google Shape;106;p21"/>
          <p:cNvPicPr preferRelativeResize="0"/>
          <p:nvPr/>
        </p:nvPicPr>
        <p:blipFill>
          <a:blip r:embed="rId3">
            <a:alphaModFix/>
          </a:blip>
          <a:stretch>
            <a:fillRect/>
          </a:stretch>
        </p:blipFill>
        <p:spPr>
          <a:xfrm>
            <a:off x="152400" y="152400"/>
            <a:ext cx="2143125" cy="2143125"/>
          </a:xfrm>
          <a:prstGeom prst="rect">
            <a:avLst/>
          </a:prstGeom>
          <a:noFill/>
          <a:ln>
            <a:noFill/>
          </a:ln>
        </p:spPr>
      </p:pic>
      <p:pic>
        <p:nvPicPr>
          <p:cNvPr id="107" name="Google Shape;107;p21"/>
          <p:cNvPicPr preferRelativeResize="0"/>
          <p:nvPr/>
        </p:nvPicPr>
        <p:blipFill>
          <a:blip r:embed="rId4">
            <a:alphaModFix/>
          </a:blip>
          <a:stretch>
            <a:fillRect/>
          </a:stretch>
        </p:blipFill>
        <p:spPr>
          <a:xfrm>
            <a:off x="304800" y="304800"/>
            <a:ext cx="2143125" cy="2143125"/>
          </a:xfrm>
          <a:prstGeom prst="rect">
            <a:avLst/>
          </a:prstGeom>
          <a:noFill/>
          <a:ln>
            <a:noFill/>
          </a:ln>
        </p:spPr>
      </p:pic>
      <p:pic>
        <p:nvPicPr>
          <p:cNvPr id="108" name="Google Shape;108;p21"/>
          <p:cNvPicPr preferRelativeResize="0"/>
          <p:nvPr/>
        </p:nvPicPr>
        <p:blipFill>
          <a:blip r:embed="rId5">
            <a:alphaModFix/>
          </a:blip>
          <a:stretch>
            <a:fillRect/>
          </a:stretch>
        </p:blipFill>
        <p:spPr>
          <a:xfrm>
            <a:off x="457200" y="457200"/>
            <a:ext cx="2143125" cy="2143125"/>
          </a:xfrm>
          <a:prstGeom prst="rect">
            <a:avLst/>
          </a:prstGeom>
          <a:noFill/>
          <a:ln>
            <a:noFill/>
          </a:ln>
        </p:spPr>
      </p:pic>
      <p:pic>
        <p:nvPicPr>
          <p:cNvPr id="109" name="Google Shape;109;p21"/>
          <p:cNvPicPr preferRelativeResize="0"/>
          <p:nvPr/>
        </p:nvPicPr>
        <p:blipFill>
          <a:blip r:embed="rId6">
            <a:alphaModFix/>
          </a:blip>
          <a:stretch>
            <a:fillRect/>
          </a:stretch>
        </p:blipFill>
        <p:spPr>
          <a:xfrm>
            <a:off x="609600" y="609600"/>
            <a:ext cx="2143125" cy="2143125"/>
          </a:xfrm>
          <a:prstGeom prst="rect">
            <a:avLst/>
          </a:prstGeom>
          <a:noFill/>
          <a:ln>
            <a:noFill/>
          </a:ln>
        </p:spPr>
      </p:pic>
      <p:pic>
        <p:nvPicPr>
          <p:cNvPr id="110" name="Google Shape;110;p21"/>
          <p:cNvPicPr preferRelativeResize="0"/>
          <p:nvPr/>
        </p:nvPicPr>
        <p:blipFill>
          <a:blip r:embed="rId7">
            <a:alphaModFix/>
          </a:blip>
          <a:stretch>
            <a:fillRect/>
          </a:stretch>
        </p:blipFill>
        <p:spPr>
          <a:xfrm>
            <a:off x="762000" y="762000"/>
            <a:ext cx="5734050" cy="3810000"/>
          </a:xfrm>
          <a:prstGeom prst="rect">
            <a:avLst/>
          </a:prstGeom>
          <a:noFill/>
          <a:ln>
            <a:noFill/>
          </a:ln>
        </p:spPr>
      </p:pic>
      <p:pic>
        <p:nvPicPr>
          <p:cNvPr id="111" name="Google Shape;111;p21"/>
          <p:cNvPicPr preferRelativeResize="0"/>
          <p:nvPr/>
        </p:nvPicPr>
        <p:blipFill>
          <a:blip r:embed="rId8">
            <a:alphaModFix/>
          </a:blip>
          <a:stretch>
            <a:fillRect/>
          </a:stretch>
        </p:blipFill>
        <p:spPr>
          <a:xfrm>
            <a:off x="914400" y="914400"/>
            <a:ext cx="2828925" cy="1619250"/>
          </a:xfrm>
          <a:prstGeom prst="rect">
            <a:avLst/>
          </a:prstGeom>
          <a:noFill/>
          <a:ln>
            <a:noFill/>
          </a:ln>
        </p:spPr>
      </p:pic>
      <p:pic>
        <p:nvPicPr>
          <p:cNvPr id="112" name="Google Shape;112;p21"/>
          <p:cNvPicPr preferRelativeResize="0"/>
          <p:nvPr/>
        </p:nvPicPr>
        <p:blipFill>
          <a:blip r:embed="rId9">
            <a:alphaModFix/>
          </a:blip>
          <a:stretch>
            <a:fillRect/>
          </a:stretch>
        </p:blipFill>
        <p:spPr>
          <a:xfrm>
            <a:off x="1066800" y="1066800"/>
            <a:ext cx="2466975" cy="1847850"/>
          </a:xfrm>
          <a:prstGeom prst="rect">
            <a:avLst/>
          </a:prstGeom>
          <a:noFill/>
          <a:ln>
            <a:noFill/>
          </a:ln>
        </p:spPr>
      </p:pic>
      <p:pic>
        <p:nvPicPr>
          <p:cNvPr id="113" name="Google Shape;113;p21"/>
          <p:cNvPicPr preferRelativeResize="0"/>
          <p:nvPr/>
        </p:nvPicPr>
        <p:blipFill>
          <a:blip r:embed="rId10">
            <a:alphaModFix/>
          </a:blip>
          <a:stretch>
            <a:fillRect/>
          </a:stretch>
        </p:blipFill>
        <p:spPr>
          <a:xfrm>
            <a:off x="1219200" y="1219200"/>
            <a:ext cx="2609850" cy="1752600"/>
          </a:xfrm>
          <a:prstGeom prst="rect">
            <a:avLst/>
          </a:prstGeom>
          <a:noFill/>
          <a:ln>
            <a:noFill/>
          </a:ln>
        </p:spPr>
      </p:pic>
      <p:pic>
        <p:nvPicPr>
          <p:cNvPr id="114" name="Google Shape;114;p21"/>
          <p:cNvPicPr preferRelativeResize="0"/>
          <p:nvPr/>
        </p:nvPicPr>
        <p:blipFill>
          <a:blip r:embed="rId11">
            <a:alphaModFix/>
          </a:blip>
          <a:stretch>
            <a:fillRect/>
          </a:stretch>
        </p:blipFill>
        <p:spPr>
          <a:xfrm>
            <a:off x="1371600" y="1371600"/>
            <a:ext cx="5734050" cy="3819525"/>
          </a:xfrm>
          <a:prstGeom prst="rect">
            <a:avLst/>
          </a:prstGeom>
          <a:noFill/>
          <a:ln>
            <a:noFill/>
          </a:ln>
        </p:spPr>
      </p:pic>
      <p:pic>
        <p:nvPicPr>
          <p:cNvPr id="115" name="Google Shape;115;p21"/>
          <p:cNvPicPr preferRelativeResize="0"/>
          <p:nvPr/>
        </p:nvPicPr>
        <p:blipFill>
          <a:blip r:embed="rId12">
            <a:alphaModFix/>
          </a:blip>
          <a:stretch>
            <a:fillRect/>
          </a:stretch>
        </p:blipFill>
        <p:spPr>
          <a:xfrm>
            <a:off x="1524000" y="1524000"/>
            <a:ext cx="2533650" cy="1800225"/>
          </a:xfrm>
          <a:prstGeom prst="rect">
            <a:avLst/>
          </a:prstGeom>
          <a:noFill/>
          <a:ln>
            <a:noFill/>
          </a:ln>
        </p:spPr>
      </p:pic>
      <p:pic>
        <p:nvPicPr>
          <p:cNvPr id="116" name="Google Shape;116;p21"/>
          <p:cNvPicPr preferRelativeResize="0"/>
          <p:nvPr/>
        </p:nvPicPr>
        <p:blipFill>
          <a:blip r:embed="rId13">
            <a:alphaModFix/>
          </a:blip>
          <a:stretch>
            <a:fillRect/>
          </a:stretch>
        </p:blipFill>
        <p:spPr>
          <a:xfrm>
            <a:off x="1676400" y="1676400"/>
            <a:ext cx="2143125" cy="2143125"/>
          </a:xfrm>
          <a:prstGeom prst="rect">
            <a:avLst/>
          </a:prstGeom>
          <a:noFill/>
          <a:ln>
            <a:noFill/>
          </a:ln>
        </p:spPr>
      </p:pic>
      <p:pic>
        <p:nvPicPr>
          <p:cNvPr id="117" name="Google Shape;117;p21"/>
          <p:cNvPicPr preferRelativeResize="0"/>
          <p:nvPr/>
        </p:nvPicPr>
        <p:blipFill>
          <a:blip r:embed="rId14">
            <a:alphaModFix/>
          </a:blip>
          <a:stretch>
            <a:fillRect/>
          </a:stretch>
        </p:blipFill>
        <p:spPr>
          <a:xfrm>
            <a:off x="1828800" y="1828800"/>
            <a:ext cx="1952625" cy="2343150"/>
          </a:xfrm>
          <a:prstGeom prst="rect">
            <a:avLst/>
          </a:prstGeom>
          <a:noFill/>
          <a:ln>
            <a:noFill/>
          </a:ln>
        </p:spPr>
      </p:pic>
      <p:pic>
        <p:nvPicPr>
          <p:cNvPr id="118" name="Google Shape;118;p21"/>
          <p:cNvPicPr preferRelativeResize="0"/>
          <p:nvPr/>
        </p:nvPicPr>
        <p:blipFill>
          <a:blip r:embed="rId15">
            <a:alphaModFix/>
          </a:blip>
          <a:stretch>
            <a:fillRect/>
          </a:stretch>
        </p:blipFill>
        <p:spPr>
          <a:xfrm>
            <a:off x="1981200" y="1981200"/>
            <a:ext cx="2143125" cy="2143125"/>
          </a:xfrm>
          <a:prstGeom prst="rect">
            <a:avLst/>
          </a:prstGeom>
          <a:noFill/>
          <a:ln>
            <a:noFill/>
          </a:ln>
        </p:spPr>
      </p:pic>
      <p:sp>
        <p:nvSpPr>
          <p:cNvPr id="119" name="Google Shape;119;p21"/>
          <p:cNvSpPr txBox="1"/>
          <p:nvPr/>
        </p:nvSpPr>
        <p:spPr>
          <a:xfrm>
            <a:off x="2133600" y="21336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595959"/>
                </a:solidFill>
              </a:rPr>
              <a:t>k Pepper </a:t>
            </a:r>
            <a:endParaRPr sz="1000">
              <a:solidFill>
                <a:srgbClr val="595959"/>
              </a:solidFill>
            </a:endParaRPr>
          </a:p>
          <a:p>
            <a:pPr indent="0" lvl="0" marL="0" rtl="0" algn="l">
              <a:lnSpc>
                <a:spcPct val="115000"/>
              </a:lnSpc>
              <a:spcBef>
                <a:spcPts val="1600"/>
              </a:spcBef>
              <a:spcAft>
                <a:spcPts val="0"/>
              </a:spcAft>
              <a:buNone/>
            </a:pPr>
            <a:r>
              <a:t/>
            </a:r>
            <a:endParaRPr sz="1000">
              <a:solidFill>
                <a:srgbClr val="595959"/>
              </a:solidFill>
            </a:endParaRPr>
          </a:p>
          <a:p>
            <a:pPr indent="0" lvl="0" marL="0" rtl="0" algn="l">
              <a:lnSpc>
                <a:spcPct val="115000"/>
              </a:lnSpc>
              <a:spcBef>
                <a:spcPts val="1600"/>
              </a:spcBef>
              <a:spcAft>
                <a:spcPts val="0"/>
              </a:spcAft>
              <a:buNone/>
            </a:pPr>
            <a:r>
              <a:t/>
            </a:r>
            <a:endParaRPr sz="1000">
              <a:solidFill>
                <a:srgbClr val="595959"/>
              </a:solidFill>
            </a:endParaRPr>
          </a:p>
          <a:p>
            <a:pPr indent="0" lvl="0" marL="0" rtl="0" algn="l">
              <a:lnSpc>
                <a:spcPct val="115000"/>
              </a:lnSpc>
              <a:spcBef>
                <a:spcPts val="1600"/>
              </a:spcBef>
              <a:spcAft>
                <a:spcPts val="0"/>
              </a:spcAft>
              <a:buNone/>
            </a:pPr>
            <a:r>
              <a:rPr lang="en" sz="1000">
                <a:solidFill>
                  <a:srgbClr val="595959"/>
                </a:solidFill>
              </a:rPr>
              <a:t>White Pepper </a:t>
            </a:r>
            <a:endParaRPr sz="1000">
              <a:solidFill>
                <a:srgbClr val="595959"/>
              </a:solidFill>
            </a:endParaRPr>
          </a:p>
          <a:p>
            <a:pPr indent="0" lvl="0" marL="0" rtl="0" algn="l">
              <a:lnSpc>
                <a:spcPct val="115000"/>
              </a:lnSpc>
              <a:spcBef>
                <a:spcPts val="1600"/>
              </a:spcBef>
              <a:spcAft>
                <a:spcPts val="0"/>
              </a:spcAft>
              <a:buNone/>
            </a:pPr>
            <a:r>
              <a:t/>
            </a:r>
            <a:endParaRPr sz="1000">
              <a:solidFill>
                <a:srgbClr val="595959"/>
              </a:solidFill>
            </a:endParaRPr>
          </a:p>
          <a:p>
            <a:pPr indent="0" lvl="0" marL="0" rtl="0" algn="l">
              <a:lnSpc>
                <a:spcPct val="115000"/>
              </a:lnSpc>
              <a:spcBef>
                <a:spcPts val="1600"/>
              </a:spcBef>
              <a:spcAft>
                <a:spcPts val="0"/>
              </a:spcAft>
              <a:buNone/>
            </a:pPr>
            <a:r>
              <a:rPr lang="en" sz="1000">
                <a:solidFill>
                  <a:srgbClr val="222222"/>
                </a:solidFill>
                <a:highlight>
                  <a:srgbClr val="FFFFFF"/>
                </a:highlight>
              </a:rPr>
              <a:t>Sesame Seeds </a:t>
            </a:r>
            <a:endParaRPr sz="1000">
              <a:solidFill>
                <a:srgbClr val="222222"/>
              </a:solidFill>
              <a:highlight>
                <a:srgbClr val="FFFFFF"/>
              </a:highlight>
            </a:endParaRPr>
          </a:p>
          <a:p>
            <a:pPr indent="0" lvl="0" marL="0" rtl="0" algn="l">
              <a:lnSpc>
                <a:spcPct val="115000"/>
              </a:lnSpc>
              <a:spcBef>
                <a:spcPts val="1600"/>
              </a:spcBef>
              <a:spcAft>
                <a:spcPts val="0"/>
              </a:spcAft>
              <a:buNone/>
            </a:pPr>
            <a:r>
              <a:t/>
            </a:r>
            <a:endParaRPr sz="1000">
              <a:solidFill>
                <a:srgbClr val="222222"/>
              </a:solidFill>
              <a:highlight>
                <a:srgbClr val="FFFFFF"/>
              </a:highlight>
            </a:endParaRPr>
          </a:p>
          <a:p>
            <a:pPr indent="0" lvl="0" marL="0" rtl="0" algn="l">
              <a:lnSpc>
                <a:spcPct val="115000"/>
              </a:lnSpc>
              <a:spcBef>
                <a:spcPts val="1600"/>
              </a:spcBef>
              <a:spcAft>
                <a:spcPts val="0"/>
              </a:spcAft>
              <a:buNone/>
            </a:pPr>
            <a:r>
              <a:rPr lang="en" sz="1000">
                <a:solidFill>
                  <a:srgbClr val="222222"/>
                </a:solidFill>
                <a:highlight>
                  <a:srgbClr val="FFFFFF"/>
                </a:highlight>
              </a:rPr>
              <a:t>Sesame Seeds</a:t>
            </a:r>
            <a:endParaRPr sz="1000">
              <a:solidFill>
                <a:srgbClr val="222222"/>
              </a:solidFill>
              <a:highlight>
                <a:srgbClr val="FFFFFF"/>
              </a:highlight>
            </a:endParaRPr>
          </a:p>
          <a:p>
            <a:pPr indent="0" lvl="0" marL="0" rtl="0" algn="l">
              <a:lnSpc>
                <a:spcPct val="115000"/>
              </a:lnSpc>
              <a:spcBef>
                <a:spcPts val="1600"/>
              </a:spcBef>
              <a:spcAft>
                <a:spcPts val="0"/>
              </a:spcAft>
              <a:buNone/>
            </a:pPr>
            <a:r>
              <a:t/>
            </a:r>
            <a:endParaRPr sz="1000">
              <a:solidFill>
                <a:srgbClr val="222222"/>
              </a:solidFill>
              <a:highlight>
                <a:srgbClr val="FFFFFF"/>
              </a:highlight>
            </a:endParaRPr>
          </a:p>
          <a:p>
            <a:pPr indent="0" lvl="0" marL="0" rtl="0" algn="l">
              <a:lnSpc>
                <a:spcPct val="115000"/>
              </a:lnSpc>
              <a:spcBef>
                <a:spcPts val="1600"/>
              </a:spcBef>
              <a:spcAft>
                <a:spcPts val="0"/>
              </a:spcAft>
              <a:buNone/>
            </a:pPr>
            <a:r>
              <a:rPr lang="en" sz="1000">
                <a:solidFill>
                  <a:srgbClr val="222222"/>
                </a:solidFill>
                <a:highlight>
                  <a:srgbClr val="FFFFFF"/>
                </a:highlight>
              </a:rPr>
              <a:t>Chick peas : </a:t>
            </a:r>
            <a:endParaRPr sz="1000">
              <a:solidFill>
                <a:srgbClr val="222222"/>
              </a:solidFill>
              <a:highlight>
                <a:srgbClr val="FFFFFF"/>
              </a:highlight>
            </a:endParaRPr>
          </a:p>
          <a:p>
            <a:pPr indent="0" lvl="0" marL="0" rtl="0" algn="l">
              <a:lnSpc>
                <a:spcPct val="115000"/>
              </a:lnSpc>
              <a:spcBef>
                <a:spcPts val="1600"/>
              </a:spcBef>
              <a:spcAft>
                <a:spcPts val="0"/>
              </a:spcAft>
              <a:buNone/>
            </a:pPr>
            <a:r>
              <a:t/>
            </a:r>
            <a:endParaRPr sz="1000">
              <a:solidFill>
                <a:srgbClr val="222222"/>
              </a:solidFill>
              <a:highlight>
                <a:srgbClr val="FFFFFF"/>
              </a:highlight>
            </a:endParaRPr>
          </a:p>
          <a:p>
            <a:pPr indent="0" lvl="0" marL="0" rtl="0" algn="l">
              <a:lnSpc>
                <a:spcPct val="115000"/>
              </a:lnSpc>
              <a:spcBef>
                <a:spcPts val="1600"/>
              </a:spcBef>
              <a:spcAft>
                <a:spcPts val="0"/>
              </a:spcAft>
              <a:buNone/>
            </a:pPr>
            <a:r>
              <a:t/>
            </a:r>
            <a:endParaRPr sz="1000">
              <a:solidFill>
                <a:srgbClr val="222222"/>
              </a:solidFill>
              <a:highlight>
                <a:srgbClr val="FFFFFF"/>
              </a:highlight>
            </a:endParaRPr>
          </a:p>
          <a:p>
            <a:pPr indent="0" lvl="0" marL="0" rtl="0" algn="l">
              <a:lnSpc>
                <a:spcPct val="115000"/>
              </a:lnSpc>
              <a:spcBef>
                <a:spcPts val="1600"/>
              </a:spcBef>
              <a:spcAft>
                <a:spcPts val="0"/>
              </a:spcAft>
              <a:buNone/>
            </a:pPr>
            <a:r>
              <a:rPr lang="en" sz="1000">
                <a:solidFill>
                  <a:srgbClr val="222222"/>
                </a:solidFill>
                <a:highlight>
                  <a:srgbClr val="FFFFFF"/>
                </a:highlight>
              </a:rPr>
              <a:t>Soyabean oil : </a:t>
            </a:r>
            <a:endParaRPr sz="1000">
              <a:solidFill>
                <a:srgbClr val="222222"/>
              </a:solidFill>
              <a:highlight>
                <a:srgbClr val="FFFFFF"/>
              </a:highlight>
            </a:endParaRPr>
          </a:p>
          <a:p>
            <a:pPr indent="0" lvl="0" marL="0" rtl="0" algn="l">
              <a:lnSpc>
                <a:spcPct val="115000"/>
              </a:lnSpc>
              <a:spcBef>
                <a:spcPts val="1600"/>
              </a:spcBef>
              <a:spcAft>
                <a:spcPts val="0"/>
              </a:spcAft>
              <a:buNone/>
            </a:pPr>
            <a:r>
              <a:t/>
            </a:r>
            <a:endParaRPr sz="1000">
              <a:solidFill>
                <a:srgbClr val="222222"/>
              </a:solidFill>
              <a:highlight>
                <a:srgbClr val="FFFFFF"/>
              </a:highlight>
            </a:endParaRPr>
          </a:p>
          <a:p>
            <a:pPr indent="0" lvl="0" marL="0" rtl="0" algn="l">
              <a:lnSpc>
                <a:spcPct val="115000"/>
              </a:lnSpc>
              <a:spcBef>
                <a:spcPts val="1600"/>
              </a:spcBef>
              <a:spcAft>
                <a:spcPts val="0"/>
              </a:spcAft>
              <a:buNone/>
            </a:pPr>
            <a:r>
              <a:rPr lang="en" sz="1000">
                <a:solidFill>
                  <a:srgbClr val="222222"/>
                </a:solidFill>
                <a:highlight>
                  <a:srgbClr val="FFFFFF"/>
                </a:highlight>
              </a:rPr>
              <a:t>Palm oil : </a:t>
            </a:r>
            <a:endParaRPr sz="1000">
              <a:solidFill>
                <a:srgbClr val="222222"/>
              </a:solidFill>
              <a:highlight>
                <a:srgbClr val="FFFFFF"/>
              </a:highlight>
            </a:endParaRPr>
          </a:p>
          <a:p>
            <a:pPr indent="0" lvl="0" marL="0" rtl="0" algn="l">
              <a:lnSpc>
                <a:spcPct val="115000"/>
              </a:lnSpc>
              <a:spcBef>
                <a:spcPts val="1600"/>
              </a:spcBef>
              <a:spcAft>
                <a:spcPts val="0"/>
              </a:spcAft>
              <a:buNone/>
            </a:pPr>
            <a:r>
              <a:t/>
            </a:r>
            <a:endParaRPr sz="1000">
              <a:solidFill>
                <a:srgbClr val="222222"/>
              </a:solidFill>
              <a:highlight>
                <a:srgbClr val="FFFFFF"/>
              </a:highlight>
            </a:endParaRPr>
          </a:p>
          <a:p>
            <a:pPr indent="0" lvl="0" marL="0" rtl="0" algn="l">
              <a:lnSpc>
                <a:spcPct val="115000"/>
              </a:lnSpc>
              <a:spcBef>
                <a:spcPts val="1600"/>
              </a:spcBef>
              <a:spcAft>
                <a:spcPts val="0"/>
              </a:spcAft>
              <a:buNone/>
            </a:pPr>
            <a:r>
              <a:rPr lang="en" sz="1000">
                <a:solidFill>
                  <a:srgbClr val="222222"/>
                </a:solidFill>
                <a:highlight>
                  <a:srgbClr val="FFFFFF"/>
                </a:highlight>
              </a:rPr>
              <a:t>Soyabean: </a:t>
            </a:r>
            <a:endParaRPr sz="1000">
              <a:solidFill>
                <a:srgbClr val="222222"/>
              </a:solidFill>
              <a:highlight>
                <a:srgbClr val="FFFFFF"/>
              </a:highlight>
            </a:endParaRPr>
          </a:p>
          <a:p>
            <a:pPr indent="0" lvl="0" marL="0" rtl="0" algn="l">
              <a:lnSpc>
                <a:spcPct val="115000"/>
              </a:lnSpc>
              <a:spcBef>
                <a:spcPts val="1600"/>
              </a:spcBef>
              <a:spcAft>
                <a:spcPts val="0"/>
              </a:spcAft>
              <a:buNone/>
            </a:pPr>
            <a:r>
              <a:t/>
            </a:r>
            <a:endParaRPr sz="1000">
              <a:solidFill>
                <a:srgbClr val="222222"/>
              </a:solidFill>
              <a:highlight>
                <a:srgbClr val="FFFFFF"/>
              </a:highlight>
            </a:endParaRPr>
          </a:p>
          <a:p>
            <a:pPr indent="0" lvl="0" marL="0" rtl="0" algn="l">
              <a:lnSpc>
                <a:spcPct val="115000"/>
              </a:lnSpc>
              <a:spcBef>
                <a:spcPts val="1600"/>
              </a:spcBef>
              <a:spcAft>
                <a:spcPts val="0"/>
              </a:spcAft>
              <a:buNone/>
            </a:pPr>
            <a:r>
              <a:t/>
            </a:r>
            <a:endParaRPr sz="1000">
              <a:solidFill>
                <a:srgbClr val="222222"/>
              </a:solidFill>
              <a:highlight>
                <a:srgbClr val="FFFFFF"/>
              </a:highlight>
            </a:endParaRPr>
          </a:p>
          <a:p>
            <a:pPr indent="0" lvl="0" marL="0" rtl="0" algn="l">
              <a:lnSpc>
                <a:spcPct val="115000"/>
              </a:lnSpc>
              <a:spcBef>
                <a:spcPts val="1600"/>
              </a:spcBef>
              <a:spcAft>
                <a:spcPts val="0"/>
              </a:spcAft>
              <a:buNone/>
            </a:pPr>
            <a:r>
              <a:rPr lang="en" sz="1050">
                <a:solidFill>
                  <a:srgbClr val="222222"/>
                </a:solidFill>
                <a:highlight>
                  <a:srgbClr val="FFFFFF"/>
                </a:highlight>
              </a:rPr>
              <a:t>Green Gram </a:t>
            </a:r>
            <a:endParaRPr sz="1050">
              <a:solidFill>
                <a:srgbClr val="222222"/>
              </a:solidFill>
              <a:highlight>
                <a:srgbClr val="FFFFFF"/>
              </a:highlight>
            </a:endParaRPr>
          </a:p>
          <a:p>
            <a:pPr indent="0" lvl="0" marL="0" rtl="0" algn="l">
              <a:lnSpc>
                <a:spcPct val="115000"/>
              </a:lnSpc>
              <a:spcBef>
                <a:spcPts val="1600"/>
              </a:spcBef>
              <a:spcAft>
                <a:spcPts val="0"/>
              </a:spcAft>
              <a:buNone/>
            </a:pPr>
            <a:r>
              <a:t/>
            </a:r>
            <a:endParaRPr sz="1050">
              <a:solidFill>
                <a:srgbClr val="222222"/>
              </a:solidFill>
              <a:highlight>
                <a:srgbClr val="FFFFFF"/>
              </a:highlight>
            </a:endParaRPr>
          </a:p>
          <a:p>
            <a:pPr indent="0" lvl="0" marL="0" rtl="0" algn="l">
              <a:lnSpc>
                <a:spcPct val="115000"/>
              </a:lnSpc>
              <a:spcBef>
                <a:spcPts val="1600"/>
              </a:spcBef>
              <a:spcAft>
                <a:spcPts val="0"/>
              </a:spcAft>
              <a:buNone/>
            </a:pPr>
            <a:r>
              <a:t/>
            </a:r>
            <a:endParaRPr sz="1050">
              <a:solidFill>
                <a:srgbClr val="222222"/>
              </a:solidFill>
              <a:highlight>
                <a:srgbClr val="FFFFFF"/>
              </a:highlight>
            </a:endParaRPr>
          </a:p>
          <a:p>
            <a:pPr indent="0" lvl="0" marL="0" rtl="0" algn="l">
              <a:lnSpc>
                <a:spcPct val="115000"/>
              </a:lnSpc>
              <a:spcBef>
                <a:spcPts val="1600"/>
              </a:spcBef>
              <a:spcAft>
                <a:spcPts val="0"/>
              </a:spcAft>
              <a:buNone/>
            </a:pPr>
            <a:r>
              <a:rPr lang="en" sz="1050">
                <a:solidFill>
                  <a:srgbClr val="222222"/>
                </a:solidFill>
                <a:highlight>
                  <a:srgbClr val="FFFFFF"/>
                </a:highlight>
              </a:rPr>
              <a:t>Black Gram : </a:t>
            </a:r>
            <a:endParaRPr sz="1050">
              <a:solidFill>
                <a:srgbClr val="222222"/>
              </a:solidFill>
              <a:highlight>
                <a:srgbClr val="FFFFFF"/>
              </a:highlight>
            </a:endParaRPr>
          </a:p>
          <a:p>
            <a:pPr indent="0" lvl="0" marL="0" rtl="0" algn="l">
              <a:lnSpc>
                <a:spcPct val="115000"/>
              </a:lnSpc>
              <a:spcBef>
                <a:spcPts val="1600"/>
              </a:spcBef>
              <a:spcAft>
                <a:spcPts val="0"/>
              </a:spcAft>
              <a:buNone/>
            </a:pPr>
            <a:r>
              <a:t/>
            </a:r>
            <a:endParaRPr sz="1050">
              <a:solidFill>
                <a:srgbClr val="222222"/>
              </a:solidFill>
              <a:highlight>
                <a:srgbClr val="FFFFFF"/>
              </a:highlight>
            </a:endParaRPr>
          </a:p>
          <a:p>
            <a:pPr indent="0" lvl="0" marL="0" rtl="0" algn="l">
              <a:lnSpc>
                <a:spcPct val="115000"/>
              </a:lnSpc>
              <a:spcBef>
                <a:spcPts val="1600"/>
              </a:spcBef>
              <a:spcAft>
                <a:spcPts val="0"/>
              </a:spcAft>
              <a:buNone/>
            </a:pPr>
            <a:r>
              <a:t/>
            </a:r>
            <a:endParaRPr sz="1050">
              <a:solidFill>
                <a:srgbClr val="222222"/>
              </a:solidFill>
              <a:highlight>
                <a:srgbClr val="FFFFFF"/>
              </a:highlight>
            </a:endParaRPr>
          </a:p>
          <a:p>
            <a:pPr indent="0" lvl="0" marL="0" rtl="0" algn="l">
              <a:lnSpc>
                <a:spcPct val="115000"/>
              </a:lnSpc>
              <a:spcBef>
                <a:spcPts val="1600"/>
              </a:spcBef>
              <a:spcAft>
                <a:spcPts val="0"/>
              </a:spcAft>
              <a:buNone/>
            </a:pPr>
            <a:r>
              <a:rPr lang="en" sz="1050">
                <a:solidFill>
                  <a:srgbClr val="222222"/>
                </a:solidFill>
                <a:highlight>
                  <a:srgbClr val="FFFFFF"/>
                </a:highlight>
              </a:rPr>
              <a:t>Red Gram : </a:t>
            </a:r>
            <a:endParaRPr sz="1050">
              <a:solidFill>
                <a:srgbClr val="222222"/>
              </a:solidFill>
              <a:highlight>
                <a:srgbClr val="FFFFFF"/>
              </a:highlight>
            </a:endParaRPr>
          </a:p>
          <a:p>
            <a:pPr indent="0" lvl="0" marL="0" rtl="0" algn="l">
              <a:lnSpc>
                <a:spcPct val="115000"/>
              </a:lnSpc>
              <a:spcBef>
                <a:spcPts val="1600"/>
              </a:spcBef>
              <a:spcAft>
                <a:spcPts val="0"/>
              </a:spcAft>
              <a:buNone/>
            </a:pPr>
            <a:r>
              <a:t/>
            </a:r>
            <a:endParaRPr sz="1050">
              <a:solidFill>
                <a:srgbClr val="222222"/>
              </a:solidFill>
              <a:highlight>
                <a:srgbClr val="FFFFFF"/>
              </a:highlight>
            </a:endParaRPr>
          </a:p>
          <a:p>
            <a:pPr indent="0" lvl="0" marL="0" rtl="0" algn="l">
              <a:lnSpc>
                <a:spcPct val="115000"/>
              </a:lnSpc>
              <a:spcBef>
                <a:spcPts val="1600"/>
              </a:spcBef>
              <a:spcAft>
                <a:spcPts val="0"/>
              </a:spcAft>
              <a:buNone/>
            </a:pPr>
            <a:r>
              <a:rPr lang="en" sz="1050">
                <a:solidFill>
                  <a:srgbClr val="222222"/>
                </a:solidFill>
                <a:highlight>
                  <a:srgbClr val="FFFFFF"/>
                </a:highlight>
              </a:rPr>
              <a:t>White gram </a:t>
            </a:r>
            <a:endParaRPr sz="1050">
              <a:solidFill>
                <a:srgbClr val="222222"/>
              </a:solidFill>
              <a:highlight>
                <a:srgbClr val="FFFFFF"/>
              </a:highlight>
            </a:endParaRPr>
          </a:p>
          <a:p>
            <a:pPr indent="0" lvl="0" marL="0" rtl="0" algn="l">
              <a:lnSpc>
                <a:spcPct val="115000"/>
              </a:lnSpc>
              <a:spcBef>
                <a:spcPts val="1600"/>
              </a:spcBef>
              <a:spcAft>
                <a:spcPts val="0"/>
              </a:spcAft>
              <a:buNone/>
            </a:pPr>
            <a:r>
              <a:t/>
            </a:r>
            <a:endParaRPr sz="1050">
              <a:solidFill>
                <a:srgbClr val="222222"/>
              </a:solidFill>
              <a:highlight>
                <a:srgbClr val="FFFFFF"/>
              </a:highlight>
            </a:endParaRPr>
          </a:p>
          <a:p>
            <a:pPr indent="0" lvl="0" marL="0" rtl="0" algn="l">
              <a:lnSpc>
                <a:spcPct val="115000"/>
              </a:lnSpc>
              <a:spcBef>
                <a:spcPts val="1600"/>
              </a:spcBef>
              <a:spcAft>
                <a:spcPts val="0"/>
              </a:spcAft>
              <a:buNone/>
            </a:pPr>
            <a:r>
              <a:rPr lang="en" sz="1050">
                <a:solidFill>
                  <a:srgbClr val="222222"/>
                </a:solidFill>
                <a:highlight>
                  <a:srgbClr val="FFFFFF"/>
                </a:highlight>
              </a:rPr>
              <a:t>Kidney bean</a:t>
            </a:r>
            <a:endParaRPr sz="1050">
              <a:solidFill>
                <a:srgbClr val="222222"/>
              </a:solidFill>
              <a:highlight>
                <a:srgbClr val="FFFFFF"/>
              </a:highlight>
            </a:endParaRPr>
          </a:p>
          <a:p>
            <a:pPr indent="0" lvl="0" marL="0" rtl="0" algn="l">
              <a:lnSpc>
                <a:spcPct val="115000"/>
              </a:lnSpc>
              <a:spcBef>
                <a:spcPts val="1600"/>
              </a:spcBef>
              <a:spcAft>
                <a:spcPts val="1600"/>
              </a:spcAft>
              <a:buNone/>
            </a:pPr>
            <a:r>
              <a:t/>
            </a:r>
            <a:endParaRPr sz="1050">
              <a:solidFill>
                <a:srgbClr val="222222"/>
              </a:solidFill>
              <a:highlight>
                <a:srgbClr val="FFFFF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